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99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6" d="100"/>
          <a:sy n="96" d="100"/>
        </p:scale>
        <p:origin x="-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27/11/15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27/11/15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contribution to the</a:t>
            </a:r>
            <a:br>
              <a:rPr lang="en-GB" dirty="0" smtClean="0"/>
            </a:br>
            <a:r>
              <a:rPr lang="en-GB" dirty="0" smtClean="0"/>
              <a:t>Open Science Cloud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Consultation meeting, 30 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for the Open Science Cloud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620,000 </a:t>
            </a:r>
            <a:r>
              <a:rPr lang="en-GB" sz="2000" dirty="0"/>
              <a:t>CPU </a:t>
            </a:r>
            <a:r>
              <a:rPr lang="en-GB" sz="2000" dirty="0" smtClean="0"/>
              <a:t>cores from </a:t>
            </a:r>
            <a:r>
              <a:rPr lang="en-GB" sz="2000" dirty="0"/>
              <a:t>350 </a:t>
            </a:r>
            <a:r>
              <a:rPr lang="en-GB" sz="2000" dirty="0" smtClean="0"/>
              <a:t>providers </a:t>
            </a:r>
            <a:r>
              <a:rPr lang="en-GB" sz="2000" dirty="0" smtClean="0">
                <a:solidFill>
                  <a:srgbClr val="1F497D"/>
                </a:solidFill>
              </a:rPr>
              <a:t>worldwide</a:t>
            </a:r>
            <a:r>
              <a:rPr lang="en-GB" sz="2000" dirty="0" smtClean="0"/>
              <a:t>, </a:t>
            </a:r>
            <a:r>
              <a:rPr lang="en-GB" sz="2000" dirty="0"/>
              <a:t>500 PB of </a:t>
            </a:r>
            <a:r>
              <a:rPr lang="en-GB" sz="2000" dirty="0" smtClean="0"/>
              <a:t>storage, &gt; </a:t>
            </a:r>
            <a:r>
              <a:rPr lang="en-GB" sz="2000" dirty="0"/>
              <a:t>500 virtual appliances and open source </a:t>
            </a:r>
            <a:r>
              <a:rPr lang="en-GB" sz="2000" dirty="0" smtClean="0"/>
              <a:t>software</a:t>
            </a:r>
          </a:p>
          <a:p>
            <a:pPr lvl="1"/>
            <a:r>
              <a:rPr lang="en-GB" sz="1800" dirty="0" smtClean="0">
                <a:solidFill>
                  <a:srgbClr val="1F497D"/>
                </a:solidFill>
              </a:rPr>
              <a:t>Open infrastructure, shared access</a:t>
            </a:r>
          </a:p>
          <a:p>
            <a:pPr lvl="1"/>
            <a:r>
              <a:rPr lang="en-GB" sz="1800" dirty="0" smtClean="0">
                <a:solidFill>
                  <a:srgbClr val="1F497D"/>
                </a:solidFill>
              </a:rPr>
              <a:t>International federation of service, distributed computing </a:t>
            </a:r>
            <a:r>
              <a:rPr lang="en-GB" sz="1800" smtClean="0">
                <a:solidFill>
                  <a:srgbClr val="1F497D"/>
                </a:solidFill>
              </a:rPr>
              <a:t>and data</a:t>
            </a:r>
            <a:endParaRPr lang="en-GB" sz="1800" dirty="0" smtClean="0">
              <a:solidFill>
                <a:srgbClr val="1F497D"/>
              </a:solidFill>
            </a:endParaRPr>
          </a:p>
          <a:p>
            <a:pPr lvl="1"/>
            <a:r>
              <a:rPr lang="en-GB" sz="1800" dirty="0" smtClean="0"/>
              <a:t>Open participation to </a:t>
            </a:r>
            <a:r>
              <a:rPr lang="en-GB" sz="1800" dirty="0"/>
              <a:t>providers – both publicly funded and private – who meet a set of </a:t>
            </a:r>
            <a:r>
              <a:rPr lang="en-GB" sz="1800" dirty="0">
                <a:solidFill>
                  <a:srgbClr val="1F497D"/>
                </a:solidFill>
              </a:rPr>
              <a:t>community-defined </a:t>
            </a:r>
            <a:r>
              <a:rPr lang="en-GB" sz="1800" dirty="0" smtClean="0">
                <a:solidFill>
                  <a:srgbClr val="1F497D"/>
                </a:solidFill>
              </a:rPr>
              <a:t>policies</a:t>
            </a:r>
          </a:p>
          <a:p>
            <a:pPr lvl="1"/>
            <a:r>
              <a:rPr lang="en-GB" sz="1800" dirty="0" smtClean="0">
                <a:solidFill>
                  <a:srgbClr val="1F497D"/>
                </a:solidFill>
              </a:rPr>
              <a:t>Service provisioning with user communities</a:t>
            </a:r>
          </a:p>
          <a:p>
            <a:pPr lvl="1"/>
            <a:r>
              <a:rPr lang="en-GB" sz="1800" dirty="0" smtClean="0">
                <a:solidFill>
                  <a:srgbClr val="1F497D"/>
                </a:solidFill>
              </a:rPr>
              <a:t>7 competence centres with ESFRI RIs</a:t>
            </a:r>
          </a:p>
          <a:p>
            <a:r>
              <a:rPr lang="en-GB" sz="2000" dirty="0"/>
              <a:t>Abstraction of service capabilities through the development, implementation, adoption and promotion of </a:t>
            </a:r>
            <a:r>
              <a:rPr lang="en-GB" sz="2000" dirty="0">
                <a:solidFill>
                  <a:srgbClr val="1F497D"/>
                </a:solidFill>
              </a:rPr>
              <a:t>open standards </a:t>
            </a:r>
            <a:r>
              <a:rPr lang="en-GB" sz="2000" dirty="0"/>
              <a:t>and adoption of different interoperable technologies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GB" sz="2000" dirty="0">
                <a:solidFill>
                  <a:srgbClr val="1F497D"/>
                </a:solidFill>
              </a:rPr>
              <a:t>EGI Federated Cloud</a:t>
            </a:r>
            <a:r>
              <a:rPr lang="en-GB" sz="2000" dirty="0"/>
              <a:t>: the first open standard-based research cloud federation allowing the sharing of software appliances through a library of tools, their portability across the federation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68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e-Infrastructure Commons: Challenges/1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8640960" cy="48936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4F81BD"/>
                </a:solidFill>
              </a:rPr>
              <a:t>Bridge </a:t>
            </a:r>
            <a:r>
              <a:rPr lang="en-US" sz="4400" b="1" dirty="0">
                <a:solidFill>
                  <a:srgbClr val="4F81BD"/>
                </a:solidFill>
              </a:rPr>
              <a:t>data preservation </a:t>
            </a:r>
            <a:r>
              <a:rPr lang="en-US" sz="4400" b="1" dirty="0" smtClean="0">
                <a:solidFill>
                  <a:srgbClr val="4F81BD"/>
                </a:solidFill>
              </a:rPr>
              <a:t>infrastructures </a:t>
            </a:r>
            <a:r>
              <a:rPr lang="en-US" sz="4400" b="1" dirty="0">
                <a:solidFill>
                  <a:srgbClr val="4F81BD"/>
                </a:solidFill>
              </a:rPr>
              <a:t>and </a:t>
            </a:r>
            <a:r>
              <a:rPr lang="en-US" sz="4400" b="1" dirty="0" smtClean="0">
                <a:solidFill>
                  <a:srgbClr val="4F81BD"/>
                </a:solidFill>
              </a:rPr>
              <a:t>computing</a:t>
            </a:r>
          </a:p>
          <a:p>
            <a:pPr algn="ctr"/>
            <a:endParaRPr lang="en-US" sz="4400" b="1" dirty="0">
              <a:solidFill>
                <a:srgbClr val="4F81BD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8000"/>
                </a:solidFill>
              </a:rPr>
              <a:t>Via a federation of service hubs, offering storage, computing, software, thematic tools, geo-replication of research data, with sustained national and European public co-funding</a:t>
            </a:r>
            <a:endParaRPr lang="en-US" sz="32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e-Infrastructure Commons: </a:t>
            </a:r>
            <a:r>
              <a:rPr lang="en-US" dirty="0" smtClean="0"/>
              <a:t>Challenges/2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464454"/>
            <a:ext cx="8640960" cy="4462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solidFill>
                  <a:srgbClr val="4F81BD"/>
                </a:solidFill>
              </a:rPr>
              <a:t>Open Science </a:t>
            </a:r>
            <a:r>
              <a:rPr lang="en-US" sz="4400" b="1" dirty="0" smtClean="0">
                <a:solidFill>
                  <a:srgbClr val="4F81BD"/>
                </a:solidFill>
              </a:rPr>
              <a:t>platforms: sharing </a:t>
            </a:r>
            <a:r>
              <a:rPr lang="en-US" sz="4400" b="1" dirty="0">
                <a:solidFill>
                  <a:srgbClr val="4F81BD"/>
                </a:solidFill>
              </a:rPr>
              <a:t>of open tools, </a:t>
            </a:r>
            <a:r>
              <a:rPr lang="en-US" sz="4400" b="1" dirty="0" smtClean="0">
                <a:solidFill>
                  <a:srgbClr val="4F81BD"/>
                </a:solidFill>
              </a:rPr>
              <a:t>applications, scientific software, research data</a:t>
            </a:r>
            <a:endParaRPr lang="en-US" sz="4400" b="1" dirty="0">
              <a:solidFill>
                <a:srgbClr val="4F81BD"/>
              </a:solidFill>
            </a:endParaRPr>
          </a:p>
          <a:p>
            <a:pPr algn="ctr"/>
            <a:endParaRPr lang="en-US" sz="4400" b="1" dirty="0">
              <a:solidFill>
                <a:srgbClr val="4F81BD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8000"/>
                </a:solidFill>
              </a:rPr>
              <a:t> A marketplace where community platforms can be discovered, offered, supported, shared and accessed through grants</a:t>
            </a:r>
            <a:endParaRPr lang="en-US" sz="32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6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e-Infrastructure Commons: </a:t>
            </a:r>
            <a:r>
              <a:rPr lang="en-US" dirty="0" smtClean="0"/>
              <a:t>Challenges/3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464454"/>
            <a:ext cx="8640960" cy="4462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4F81BD"/>
                </a:solidFill>
              </a:rPr>
              <a:t>From “services” to “solutions” involving multiple providers </a:t>
            </a:r>
          </a:p>
          <a:p>
            <a:pPr algn="ctr"/>
            <a:r>
              <a:rPr lang="en-US" sz="4400" b="1" dirty="0" smtClean="0">
                <a:solidFill>
                  <a:srgbClr val="4F81BD"/>
                </a:solidFill>
              </a:rPr>
              <a:t>(e-</a:t>
            </a:r>
            <a:r>
              <a:rPr lang="en-US" sz="4400" b="1" dirty="0" err="1" smtClean="0">
                <a:solidFill>
                  <a:srgbClr val="4F81BD"/>
                </a:solidFill>
              </a:rPr>
              <a:t>Infras</a:t>
            </a:r>
            <a:r>
              <a:rPr lang="en-US" sz="4400" b="1" dirty="0" smtClean="0">
                <a:solidFill>
                  <a:srgbClr val="4F81BD"/>
                </a:solidFill>
              </a:rPr>
              <a:t>, RIs, research communities, data providers…)</a:t>
            </a:r>
            <a:endParaRPr lang="en-US" sz="4400" b="1" dirty="0">
              <a:solidFill>
                <a:srgbClr val="4F81BD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8000"/>
                </a:solidFill>
              </a:rPr>
              <a:t> Co-design, harmonized access policies, federated service management processes, support, training, service discoverability</a:t>
            </a:r>
            <a:endParaRPr lang="en-US" sz="32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1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 Science Cloud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256060" y="1340630"/>
            <a:ext cx="8101964" cy="4950015"/>
            <a:chOff x="-624595" y="153800"/>
            <a:chExt cx="8101964" cy="4950015"/>
          </a:xfrm>
        </p:grpSpPr>
        <p:pic>
          <p:nvPicPr>
            <p:cNvPr id="6" name="Picture 5" descr="VMW-ICON-Clou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4595" y="153800"/>
              <a:ext cx="7555288" cy="4950015"/>
            </a:xfrm>
            <a:prstGeom prst="rect">
              <a:avLst/>
            </a:prstGeom>
          </p:spPr>
        </p:pic>
        <p:pic>
          <p:nvPicPr>
            <p:cNvPr id="8" name="Picture 7" descr="VMW_ICON_cluster1_2D(F)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602" y="2304900"/>
              <a:ext cx="1276116" cy="1325197"/>
            </a:xfrm>
            <a:prstGeom prst="rect">
              <a:avLst/>
            </a:prstGeom>
          </p:spPr>
        </p:pic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1005687" y="4106058"/>
              <a:ext cx="2124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Storage and data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4423371" y="3643956"/>
              <a:ext cx="3053998" cy="1084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Data Management, 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</a:rPr>
                <a:t>Cloud compute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</a:rPr>
                <a:t>Cloud container compute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</a:rPr>
                <a:t>HTC  and HPC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1" name="Picture 14" descr="ICON_Storage_3up_Q408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81320" y="2847170"/>
              <a:ext cx="1274763" cy="1258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4" descr="ICON_OSWindows_Q3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23476" y="1573269"/>
              <a:ext cx="1065213" cy="1179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571826" y="1442960"/>
              <a:ext cx="2651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</a:rPr>
                <a:t>Open Science services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2882084" y="1525280"/>
              <a:ext cx="28485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Thematic services</a:t>
              </a:r>
            </a:p>
          </p:txBody>
        </p:sp>
      </p:grpSp>
      <p:pic>
        <p:nvPicPr>
          <p:cNvPr id="15" name="Picture 14" descr="ICON_Storage_3up_Q408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557" y="2987418"/>
            <a:ext cx="942503" cy="93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ICON_Storage_3up_Q408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44" y="3859220"/>
            <a:ext cx="942503" cy="93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4" descr="ICON_Storage_3up_Q408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20" y="4890780"/>
            <a:ext cx="942503" cy="93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-1" y="6011996"/>
            <a:ext cx="28863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Research Data providers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2083607">
            <a:off x="629003" y="4102968"/>
            <a:ext cx="2957802" cy="573838"/>
          </a:xfrm>
          <a:prstGeom prst="curved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163280">
            <a:off x="520102" y="4768469"/>
            <a:ext cx="2799818" cy="464955"/>
          </a:xfrm>
          <a:prstGeom prst="curved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rot="289087">
            <a:off x="923962" y="5647531"/>
            <a:ext cx="2358573" cy="395261"/>
          </a:xfrm>
          <a:prstGeom prst="curved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61547" y="4312718"/>
            <a:ext cx="25286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 D</a:t>
            </a:r>
            <a:r>
              <a:rPr lang="en-US" dirty="0" smtClean="0">
                <a:solidFill>
                  <a:srgbClr val="000000"/>
                </a:solidFill>
              </a:rPr>
              <a:t>ata replication and agreements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3" name="Picture 22" descr="j04326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241" y="1619345"/>
            <a:ext cx="1289160" cy="1289160"/>
          </a:xfrm>
          <a:prstGeom prst="rect">
            <a:avLst/>
          </a:prstGeom>
        </p:spPr>
      </p:pic>
      <p:sp>
        <p:nvSpPr>
          <p:cNvPr id="24" name="Curved Up Arrow 23"/>
          <p:cNvSpPr/>
          <p:nvPr/>
        </p:nvSpPr>
        <p:spPr>
          <a:xfrm rot="9726453">
            <a:off x="5991749" y="1857276"/>
            <a:ext cx="1475853" cy="311793"/>
          </a:xfrm>
          <a:prstGeom prst="curvedUp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 rot="9726453">
            <a:off x="6152426" y="2138950"/>
            <a:ext cx="1574516" cy="347707"/>
          </a:xfrm>
          <a:prstGeom prst="curvedUp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6721860" y="1340630"/>
            <a:ext cx="28485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RIs and Research communities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service providers</a:t>
            </a:r>
          </a:p>
        </p:txBody>
      </p:sp>
      <p:sp>
        <p:nvSpPr>
          <p:cNvPr id="27" name="Curved Up Arrow 26"/>
          <p:cNvSpPr/>
          <p:nvPr/>
        </p:nvSpPr>
        <p:spPr>
          <a:xfrm rot="1290668">
            <a:off x="1899918" y="2887157"/>
            <a:ext cx="2071869" cy="573838"/>
          </a:xfrm>
          <a:prstGeom prst="curvedUp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 rot="2261853">
            <a:off x="1302765" y="3320161"/>
            <a:ext cx="4030726" cy="584847"/>
          </a:xfrm>
          <a:prstGeom prst="curvedUp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Up Arrow 28"/>
          <p:cNvSpPr/>
          <p:nvPr/>
        </p:nvSpPr>
        <p:spPr>
          <a:xfrm rot="3215868">
            <a:off x="648033" y="3414155"/>
            <a:ext cx="4013647" cy="511520"/>
          </a:xfrm>
          <a:prstGeom prst="curvedUp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" name="Picture 29" descr="Screen Shot 2015-11-25 at 08.08.1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19" y="3471140"/>
            <a:ext cx="1072262" cy="1024250"/>
          </a:xfrm>
          <a:prstGeom prst="rect">
            <a:avLst/>
          </a:prstGeom>
        </p:spPr>
      </p:pic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4108483" y="4331538"/>
            <a:ext cx="28485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High speed network connectivity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303887" y="1592368"/>
            <a:ext cx="28863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e-Infrastructures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Curved Up Arrow 32"/>
          <p:cNvSpPr/>
          <p:nvPr/>
        </p:nvSpPr>
        <p:spPr>
          <a:xfrm rot="2261853">
            <a:off x="1005752" y="3802941"/>
            <a:ext cx="5989850" cy="947911"/>
          </a:xfrm>
          <a:prstGeom prst="curvedUp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4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v3.2.potx</Template>
  <TotalTime>123</TotalTime>
  <Words>328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 powerpoint presentation v3.2</vt:lpstr>
      <vt:lpstr>EGI Powerpoint Presentation (body)</vt:lpstr>
      <vt:lpstr>EGI Powerpoint Presentation (closing)</vt:lpstr>
      <vt:lpstr>EGI contribution to the Open Science Cloud</vt:lpstr>
      <vt:lpstr>EGI for the Open Science Cloud</vt:lpstr>
      <vt:lpstr>e-Infrastructure Commons: Challenges/1</vt:lpstr>
      <vt:lpstr>e-Infrastructure Commons: Challenges/2</vt:lpstr>
      <vt:lpstr>e-Infrastructure Commons: Challenges/3</vt:lpstr>
      <vt:lpstr>The Open Science Cloud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Tiziana Ferrari</cp:lastModifiedBy>
  <cp:revision>15</cp:revision>
  <dcterms:created xsi:type="dcterms:W3CDTF">2015-06-16T10:08:46Z</dcterms:created>
  <dcterms:modified xsi:type="dcterms:W3CDTF">2015-11-27T15:39:52Z</dcterms:modified>
</cp:coreProperties>
</file>