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48" r:id="rId2"/>
    <p:sldMasterId id="2147483685" r:id="rId3"/>
  </p:sldMasterIdLst>
  <p:notesMasterIdLst>
    <p:notesMasterId r:id="rId10"/>
  </p:notesMasterIdLst>
  <p:handoutMasterIdLst>
    <p:handoutMasterId r:id="rId11"/>
  </p:handoutMasterIdLst>
  <p:sldIdLst>
    <p:sldId id="280" r:id="rId4"/>
    <p:sldId id="299" r:id="rId5"/>
    <p:sldId id="295" r:id="rId6"/>
    <p:sldId id="296" r:id="rId7"/>
    <p:sldId id="297" r:id="rId8"/>
    <p:sldId id="298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0"/>
    <a:srgbClr val="4F85C3"/>
    <a:srgbClr val="6C9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7" autoAdjust="0"/>
    <p:restoredTop sz="94707" autoAdjust="0"/>
  </p:normalViewPr>
  <p:slideViewPr>
    <p:cSldViewPr showGuides="1">
      <p:cViewPr varScale="1">
        <p:scale>
          <a:sx n="96" d="100"/>
          <a:sy n="96" d="100"/>
        </p:scale>
        <p:origin x="-72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700" y="-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8F682-7966-4F36-8C65-12C6AC282E64}" type="datetimeFigureOut">
              <a:rPr lang="en-GB" smtClean="0"/>
              <a:t>27/11/15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037CF-4AF3-4EA8-B0EF-23260E3D63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2209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4EA1F-7887-426C-BD0E-29F38E7AB4A2}" type="datetimeFigureOut">
              <a:rPr lang="nl-NL" smtClean="0"/>
              <a:t>27/11/15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58AE9-46A5-49CB-B815-3CC2120EE87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4887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727411" y="3643200"/>
            <a:ext cx="5689178" cy="431477"/>
          </a:xfrm>
        </p:spPr>
        <p:txBody>
          <a:bodyPr/>
          <a:lstStyle>
            <a:lvl1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noProof="0" dirty="0" smtClean="0"/>
              <a:t>function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1268761"/>
            <a:ext cx="7772400" cy="1440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Title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23200"/>
            <a:ext cx="6400800" cy="504056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Author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07503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67544" y="1340768"/>
            <a:ext cx="3815655" cy="478472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572000" y="1341438"/>
            <a:ext cx="4320480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824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7544" y="1341438"/>
            <a:ext cx="8424936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082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1341041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4506" y="2378745"/>
            <a:ext cx="4040188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850705" y="1341041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822601" y="2391445"/>
            <a:ext cx="4041775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8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593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theme" Target="../theme/theme2.xm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939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9394" y="263691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GB" noProof="0" dirty="0" smtClean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Tekstvak 10"/>
          <p:cNvSpPr txBox="1"/>
          <p:nvPr/>
        </p:nvSpPr>
        <p:spPr>
          <a:xfrm>
            <a:off x="1551095" y="6381328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work by </a:t>
            </a:r>
            <a:r>
              <a:rPr lang="en-GB" sz="1000" baseline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EGI.eu 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is licensed under a </a:t>
            </a:r>
          </a:p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Creative Commons Attribution 4.0 International License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9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9" y="0"/>
            <a:ext cx="6534150" cy="4705350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4F85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22" name="Tekstvak 21"/>
          <p:cNvSpPr txBox="1"/>
          <p:nvPr/>
        </p:nvSpPr>
        <p:spPr>
          <a:xfrm>
            <a:off x="8508016" y="6525344"/>
            <a:ext cx="3129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72553E7-13AD-41CB-B8D3-4C5279D6D1DB}" type="slidenum">
              <a:rPr lang="nl-NL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30139" cy="993566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187624" y="6448251"/>
            <a:ext cx="67687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endParaRPr lang="en-GB" dirty="0"/>
          </a:p>
        </p:txBody>
      </p:sp>
      <p:sp>
        <p:nvSpPr>
          <p:cNvPr id="9" name="Tekstvak 21"/>
          <p:cNvSpPr txBox="1"/>
          <p:nvPr/>
        </p:nvSpPr>
        <p:spPr>
          <a:xfrm>
            <a:off x="179512" y="6525344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83F7A1C-40F7-5F43-85CD-9B50E60F16AA}" type="datetime1">
              <a:rPr lang="en-US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27/11/15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27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52" r:id="rId2"/>
    <p:sldLayoutId id="2147483653" r:id="rId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r" defTabSz="914400" rtl="0" eaLnBrk="1" latinLnBrk="0" hangingPunct="1">
        <a:spcBef>
          <a:spcPct val="0"/>
        </a:spcBef>
        <a:buNone/>
        <a:defRPr sz="3000" b="1" kern="1200">
          <a:solidFill>
            <a:srgbClr val="4F85C3"/>
          </a:solidFill>
          <a:latin typeface="Segoe UI" pitchFamily="34" charset="0"/>
          <a:ea typeface="+mj-ea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4pPr>
      <a:lvl5pPr marL="182880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845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88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5659" y="1124744"/>
            <a:ext cx="757874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Thank you</a:t>
            </a:r>
            <a:r>
              <a:rPr lang="en-GB" sz="3600" b="1" kern="1200" baseline="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 for your attention.</a:t>
            </a:r>
          </a:p>
          <a:p>
            <a:pPr algn="ctr"/>
            <a:endParaRPr lang="en-GB" sz="3600" b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ctr"/>
            <a:endParaRPr lang="en-GB" sz="2400" b="1" i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l"/>
            <a:r>
              <a:rPr lang="en-GB" sz="2800" b="1" i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Questions?</a:t>
            </a:r>
          </a:p>
        </p:txBody>
      </p:sp>
      <p:sp>
        <p:nvSpPr>
          <p:cNvPr id="8" name="Tekstvak 10"/>
          <p:cNvSpPr txBox="1"/>
          <p:nvPr/>
        </p:nvSpPr>
        <p:spPr>
          <a:xfrm>
            <a:off x="1551095" y="6381328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work by </a:t>
            </a:r>
            <a:r>
              <a:rPr lang="en-GB" sz="1000" baseline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EGI.eu 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is licensed under a </a:t>
            </a:r>
          </a:p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Creative Commons Attribution 4.0 International License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63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EGI contribution to the</a:t>
            </a:r>
            <a:br>
              <a:rPr lang="en-GB" dirty="0" smtClean="0"/>
            </a:br>
            <a:r>
              <a:rPr lang="en-GB" dirty="0" smtClean="0"/>
              <a:t>Open Science Cloud</a:t>
            </a:r>
            <a:endParaRPr lang="en-GB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Consultation meeting, 30 Nov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7804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EGI for the Open Science Cloud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000" dirty="0" smtClean="0"/>
              <a:t>620,000 </a:t>
            </a:r>
            <a:r>
              <a:rPr lang="en-GB" sz="2000" dirty="0"/>
              <a:t>CPU </a:t>
            </a:r>
            <a:r>
              <a:rPr lang="en-GB" sz="2000" dirty="0" smtClean="0"/>
              <a:t>cores from </a:t>
            </a:r>
            <a:r>
              <a:rPr lang="en-GB" sz="2000" dirty="0"/>
              <a:t>350 </a:t>
            </a:r>
            <a:r>
              <a:rPr lang="en-GB" sz="2000" dirty="0" smtClean="0"/>
              <a:t>providers </a:t>
            </a:r>
            <a:r>
              <a:rPr lang="en-GB" sz="2000" dirty="0" smtClean="0">
                <a:solidFill>
                  <a:srgbClr val="1F497D"/>
                </a:solidFill>
              </a:rPr>
              <a:t>worldwide</a:t>
            </a:r>
            <a:r>
              <a:rPr lang="en-GB" sz="2000" dirty="0" smtClean="0"/>
              <a:t>, </a:t>
            </a:r>
            <a:r>
              <a:rPr lang="en-GB" sz="2000" dirty="0"/>
              <a:t>500 PB of </a:t>
            </a:r>
            <a:r>
              <a:rPr lang="en-GB" sz="2000" dirty="0" smtClean="0"/>
              <a:t>storage, &gt; </a:t>
            </a:r>
            <a:r>
              <a:rPr lang="en-GB" sz="2000" dirty="0"/>
              <a:t>500 virtual appliances and open source </a:t>
            </a:r>
            <a:r>
              <a:rPr lang="en-GB" sz="2000" dirty="0" smtClean="0"/>
              <a:t>software</a:t>
            </a:r>
          </a:p>
          <a:p>
            <a:pPr lvl="1"/>
            <a:r>
              <a:rPr lang="en-GB" sz="1800" dirty="0" smtClean="0">
                <a:solidFill>
                  <a:srgbClr val="1F497D"/>
                </a:solidFill>
              </a:rPr>
              <a:t>Open infrastructure, shared access</a:t>
            </a:r>
          </a:p>
          <a:p>
            <a:pPr lvl="1"/>
            <a:r>
              <a:rPr lang="en-GB" sz="1800" dirty="0" smtClean="0">
                <a:solidFill>
                  <a:srgbClr val="1F497D"/>
                </a:solidFill>
              </a:rPr>
              <a:t>International federation of service, distributed computing </a:t>
            </a:r>
            <a:r>
              <a:rPr lang="en-GB" sz="1800" smtClean="0">
                <a:solidFill>
                  <a:srgbClr val="1F497D"/>
                </a:solidFill>
              </a:rPr>
              <a:t>and data</a:t>
            </a:r>
            <a:endParaRPr lang="en-GB" sz="1800" dirty="0" smtClean="0">
              <a:solidFill>
                <a:srgbClr val="1F497D"/>
              </a:solidFill>
            </a:endParaRPr>
          </a:p>
          <a:p>
            <a:pPr lvl="1"/>
            <a:r>
              <a:rPr lang="en-GB" sz="1800" dirty="0" smtClean="0"/>
              <a:t>Open participation to </a:t>
            </a:r>
            <a:r>
              <a:rPr lang="en-GB" sz="1800" dirty="0"/>
              <a:t>providers – both publicly funded and private – who meet a set of </a:t>
            </a:r>
            <a:r>
              <a:rPr lang="en-GB" sz="1800" dirty="0">
                <a:solidFill>
                  <a:srgbClr val="1F497D"/>
                </a:solidFill>
              </a:rPr>
              <a:t>community-defined </a:t>
            </a:r>
            <a:r>
              <a:rPr lang="en-GB" sz="1800" dirty="0" smtClean="0">
                <a:solidFill>
                  <a:srgbClr val="1F497D"/>
                </a:solidFill>
              </a:rPr>
              <a:t>policies</a:t>
            </a:r>
          </a:p>
          <a:p>
            <a:pPr lvl="1"/>
            <a:r>
              <a:rPr lang="en-GB" sz="1800" dirty="0" smtClean="0">
                <a:solidFill>
                  <a:srgbClr val="1F497D"/>
                </a:solidFill>
              </a:rPr>
              <a:t>Service provisioning with user communities</a:t>
            </a:r>
          </a:p>
          <a:p>
            <a:pPr lvl="1"/>
            <a:r>
              <a:rPr lang="en-GB" sz="1800" dirty="0" smtClean="0">
                <a:solidFill>
                  <a:srgbClr val="1F497D"/>
                </a:solidFill>
              </a:rPr>
              <a:t>7 competence centres with ESFRI RIs</a:t>
            </a:r>
          </a:p>
          <a:p>
            <a:r>
              <a:rPr lang="en-GB" sz="2000" dirty="0"/>
              <a:t>Abstraction of service capabilities through the development, implementation, adoption and promotion of </a:t>
            </a:r>
            <a:r>
              <a:rPr lang="en-GB" sz="2000" dirty="0">
                <a:solidFill>
                  <a:srgbClr val="1F497D"/>
                </a:solidFill>
              </a:rPr>
              <a:t>open standards </a:t>
            </a:r>
            <a:r>
              <a:rPr lang="en-GB" sz="2000" dirty="0"/>
              <a:t>and adoption of different interoperable technologies</a:t>
            </a:r>
            <a:r>
              <a:rPr lang="en-US" sz="2000" dirty="0"/>
              <a:t> </a:t>
            </a:r>
            <a:endParaRPr lang="en-US" sz="2000" dirty="0" smtClean="0"/>
          </a:p>
          <a:p>
            <a:r>
              <a:rPr lang="en-GB" sz="2000" dirty="0">
                <a:solidFill>
                  <a:srgbClr val="1F497D"/>
                </a:solidFill>
              </a:rPr>
              <a:t>EGI Federated Cloud</a:t>
            </a:r>
            <a:r>
              <a:rPr lang="en-GB" sz="2000" dirty="0"/>
              <a:t>: the first open standard-based research cloud federation allowing the sharing of software appliances through a library of tools, their portability across the federation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686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e-Infrastructure Commons: Challenges/1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3528" y="1340768"/>
            <a:ext cx="8640960" cy="48936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4F81BD"/>
                </a:solidFill>
              </a:rPr>
              <a:t>Bridge </a:t>
            </a:r>
            <a:r>
              <a:rPr lang="en-US" sz="4400" b="1" dirty="0">
                <a:solidFill>
                  <a:srgbClr val="4F81BD"/>
                </a:solidFill>
              </a:rPr>
              <a:t>data preservation </a:t>
            </a:r>
            <a:r>
              <a:rPr lang="en-US" sz="4400" b="1" dirty="0" smtClean="0">
                <a:solidFill>
                  <a:srgbClr val="4F81BD"/>
                </a:solidFill>
              </a:rPr>
              <a:t>infrastructures </a:t>
            </a:r>
            <a:r>
              <a:rPr lang="en-US" sz="4400" b="1" dirty="0">
                <a:solidFill>
                  <a:srgbClr val="4F81BD"/>
                </a:solidFill>
              </a:rPr>
              <a:t>and </a:t>
            </a:r>
            <a:r>
              <a:rPr lang="en-US" sz="4400" b="1" dirty="0" smtClean="0">
                <a:solidFill>
                  <a:srgbClr val="4F81BD"/>
                </a:solidFill>
              </a:rPr>
              <a:t>computing</a:t>
            </a:r>
          </a:p>
          <a:p>
            <a:pPr algn="ctr"/>
            <a:endParaRPr lang="en-US" sz="4400" b="1" dirty="0">
              <a:solidFill>
                <a:srgbClr val="4F81BD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8000"/>
                </a:solidFill>
              </a:rPr>
              <a:t>Via a federation of service hubs, offering storage, computing, software, thematic tools, geo-replication of research data, with sustained national and European public co-funding</a:t>
            </a:r>
            <a:endParaRPr lang="en-US" sz="3200" b="1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54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e-Infrastructure Commons: </a:t>
            </a:r>
            <a:r>
              <a:rPr lang="en-US" dirty="0" smtClean="0"/>
              <a:t>Challenges/2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3528" y="1464454"/>
            <a:ext cx="8640960" cy="4462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solidFill>
                  <a:srgbClr val="4F81BD"/>
                </a:solidFill>
              </a:rPr>
              <a:t>Open Science </a:t>
            </a:r>
            <a:r>
              <a:rPr lang="en-US" sz="4400" b="1" dirty="0" smtClean="0">
                <a:solidFill>
                  <a:srgbClr val="4F81BD"/>
                </a:solidFill>
              </a:rPr>
              <a:t>platforms: sharing </a:t>
            </a:r>
            <a:r>
              <a:rPr lang="en-US" sz="4400" b="1" dirty="0">
                <a:solidFill>
                  <a:srgbClr val="4F81BD"/>
                </a:solidFill>
              </a:rPr>
              <a:t>of open tools, </a:t>
            </a:r>
            <a:r>
              <a:rPr lang="en-US" sz="4400" b="1" dirty="0" smtClean="0">
                <a:solidFill>
                  <a:srgbClr val="4F81BD"/>
                </a:solidFill>
              </a:rPr>
              <a:t>applications, scientific software, research data</a:t>
            </a:r>
            <a:endParaRPr lang="en-US" sz="4400" b="1" dirty="0">
              <a:solidFill>
                <a:srgbClr val="4F81BD"/>
              </a:solidFill>
            </a:endParaRPr>
          </a:p>
          <a:p>
            <a:pPr algn="ctr"/>
            <a:endParaRPr lang="en-US" sz="4400" b="1" dirty="0">
              <a:solidFill>
                <a:srgbClr val="4F81BD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8000"/>
                </a:solidFill>
              </a:rPr>
              <a:t> A marketplace where community platforms can be discovered, offered, supported, shared and accessed through grants</a:t>
            </a:r>
            <a:endParaRPr lang="en-US" sz="3200" b="1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661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e-Infrastructure Commons: </a:t>
            </a:r>
            <a:r>
              <a:rPr lang="en-US" dirty="0" smtClean="0"/>
              <a:t>Challenges/3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3528" y="1464454"/>
            <a:ext cx="8640960" cy="4462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4F81BD"/>
                </a:solidFill>
              </a:rPr>
              <a:t>From “services” to “solutions” involving multiple providers </a:t>
            </a:r>
          </a:p>
          <a:p>
            <a:pPr algn="ctr"/>
            <a:r>
              <a:rPr lang="en-US" sz="4400" b="1" dirty="0" smtClean="0">
                <a:solidFill>
                  <a:srgbClr val="4F81BD"/>
                </a:solidFill>
              </a:rPr>
              <a:t>(e-</a:t>
            </a:r>
            <a:r>
              <a:rPr lang="en-US" sz="4400" b="1" dirty="0" err="1" smtClean="0">
                <a:solidFill>
                  <a:srgbClr val="4F81BD"/>
                </a:solidFill>
              </a:rPr>
              <a:t>Infras</a:t>
            </a:r>
            <a:r>
              <a:rPr lang="en-US" sz="4400" b="1" dirty="0" smtClean="0">
                <a:solidFill>
                  <a:srgbClr val="4F81BD"/>
                </a:solidFill>
              </a:rPr>
              <a:t>, RIs, research communities, data providers…)</a:t>
            </a:r>
            <a:endParaRPr lang="en-US" sz="4400" b="1" dirty="0">
              <a:solidFill>
                <a:srgbClr val="4F81BD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8000"/>
                </a:solidFill>
              </a:rPr>
              <a:t> Co-design, harmonized access policies, federated service management processes, support, training, service discoverability</a:t>
            </a:r>
            <a:endParaRPr lang="en-US" sz="3200" b="1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418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Open Science Cloud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1256060" y="1340630"/>
            <a:ext cx="8101964" cy="4950015"/>
            <a:chOff x="-624595" y="153800"/>
            <a:chExt cx="8101964" cy="4950015"/>
          </a:xfrm>
        </p:grpSpPr>
        <p:pic>
          <p:nvPicPr>
            <p:cNvPr id="6" name="Picture 5" descr="VMW-ICON-Cloud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24595" y="153800"/>
              <a:ext cx="7555288" cy="4950015"/>
            </a:xfrm>
            <a:prstGeom prst="rect">
              <a:avLst/>
            </a:prstGeom>
          </p:spPr>
        </p:pic>
        <p:pic>
          <p:nvPicPr>
            <p:cNvPr id="8" name="Picture 7" descr="VMW_ICON_cluster1_2D(F)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1602" y="2304900"/>
              <a:ext cx="1276116" cy="1325197"/>
            </a:xfrm>
            <a:prstGeom prst="rect">
              <a:avLst/>
            </a:prstGeom>
          </p:spPr>
        </p:pic>
        <p:sp>
          <p:nvSpPr>
            <p:cNvPr id="9" name="Text Box 25"/>
            <p:cNvSpPr txBox="1">
              <a:spLocks noChangeArrowheads="1"/>
            </p:cNvSpPr>
            <p:nvPr/>
          </p:nvSpPr>
          <p:spPr bwMode="auto">
            <a:xfrm>
              <a:off x="1005687" y="4106058"/>
              <a:ext cx="212431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solidFill>
                    <a:srgbClr val="000000"/>
                  </a:solidFill>
                </a:rPr>
                <a:t>Storage and data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0" name="Text Box 25"/>
            <p:cNvSpPr txBox="1">
              <a:spLocks noChangeArrowheads="1"/>
            </p:cNvSpPr>
            <p:nvPr/>
          </p:nvSpPr>
          <p:spPr bwMode="auto">
            <a:xfrm>
              <a:off x="4423371" y="3643956"/>
              <a:ext cx="3053998" cy="1084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solidFill>
                    <a:srgbClr val="000000"/>
                  </a:solidFill>
                </a:rPr>
                <a:t>Data Management, 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dirty="0" smtClean="0">
                  <a:solidFill>
                    <a:srgbClr val="000000"/>
                  </a:solidFill>
                </a:rPr>
                <a:t>Cloud compute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dirty="0" smtClean="0">
                  <a:solidFill>
                    <a:srgbClr val="000000"/>
                  </a:solidFill>
                </a:rPr>
                <a:t>Cloud container compute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dirty="0" smtClean="0">
                  <a:solidFill>
                    <a:srgbClr val="000000"/>
                  </a:solidFill>
                </a:rPr>
                <a:t>HTC  and HPC 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pic>
          <p:nvPicPr>
            <p:cNvPr id="11" name="Picture 14" descr="ICON_Storage_3up_Q408.pn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381320" y="2847170"/>
              <a:ext cx="1274763" cy="1258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4" descr="ICON_OSWindows_Q3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123476" y="1573269"/>
              <a:ext cx="1065213" cy="1179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25"/>
            <p:cNvSpPr txBox="1">
              <a:spLocks noChangeArrowheads="1"/>
            </p:cNvSpPr>
            <p:nvPr/>
          </p:nvSpPr>
          <p:spPr bwMode="auto">
            <a:xfrm>
              <a:off x="571826" y="1442960"/>
              <a:ext cx="265104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 smtClean="0">
                  <a:solidFill>
                    <a:srgbClr val="000000"/>
                  </a:solidFill>
                </a:rPr>
                <a:t>Open Science services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4" name="Text Box 25"/>
            <p:cNvSpPr txBox="1">
              <a:spLocks noChangeArrowheads="1"/>
            </p:cNvSpPr>
            <p:nvPr/>
          </p:nvSpPr>
          <p:spPr bwMode="auto">
            <a:xfrm>
              <a:off x="2882084" y="1525280"/>
              <a:ext cx="284855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solidFill>
                    <a:srgbClr val="000000"/>
                  </a:solidFill>
                </a:rPr>
                <a:t>Thematic services</a:t>
              </a:r>
            </a:p>
          </p:txBody>
        </p:sp>
      </p:grpSp>
      <p:pic>
        <p:nvPicPr>
          <p:cNvPr id="15" name="Picture 14" descr="ICON_Storage_3up_Q408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557" y="2987418"/>
            <a:ext cx="942503" cy="930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 descr="ICON_Storage_3up_Q408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44" y="3859220"/>
            <a:ext cx="942503" cy="930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4" descr="ICON_Storage_3up_Q408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20" y="4890780"/>
            <a:ext cx="942503" cy="930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-1" y="6011996"/>
            <a:ext cx="28863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Research Data providers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Curved Up Arrow 18"/>
          <p:cNvSpPr/>
          <p:nvPr/>
        </p:nvSpPr>
        <p:spPr>
          <a:xfrm rot="2083607">
            <a:off x="629003" y="4102968"/>
            <a:ext cx="2957802" cy="573838"/>
          </a:xfrm>
          <a:prstGeom prst="curvedUp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urved Up Arrow 19"/>
          <p:cNvSpPr/>
          <p:nvPr/>
        </p:nvSpPr>
        <p:spPr>
          <a:xfrm rot="1163280">
            <a:off x="520102" y="4768469"/>
            <a:ext cx="2799818" cy="464955"/>
          </a:xfrm>
          <a:prstGeom prst="curvedUp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Up Arrow 20"/>
          <p:cNvSpPr/>
          <p:nvPr/>
        </p:nvSpPr>
        <p:spPr>
          <a:xfrm rot="289087">
            <a:off x="923962" y="5647531"/>
            <a:ext cx="2358573" cy="395261"/>
          </a:xfrm>
          <a:prstGeom prst="curvedUp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661547" y="4312718"/>
            <a:ext cx="25286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 D</a:t>
            </a:r>
            <a:r>
              <a:rPr lang="en-US" dirty="0" smtClean="0">
                <a:solidFill>
                  <a:srgbClr val="000000"/>
                </a:solidFill>
              </a:rPr>
              <a:t>ata replication and agreements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3" name="Picture 22" descr="j0432614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241" y="1619345"/>
            <a:ext cx="1289160" cy="1289160"/>
          </a:xfrm>
          <a:prstGeom prst="rect">
            <a:avLst/>
          </a:prstGeom>
        </p:spPr>
      </p:pic>
      <p:sp>
        <p:nvSpPr>
          <p:cNvPr id="24" name="Curved Up Arrow 23"/>
          <p:cNvSpPr/>
          <p:nvPr/>
        </p:nvSpPr>
        <p:spPr>
          <a:xfrm rot="9726453">
            <a:off x="5991749" y="1857276"/>
            <a:ext cx="1475853" cy="311793"/>
          </a:xfrm>
          <a:prstGeom prst="curvedUpArrow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urved Up Arrow 24"/>
          <p:cNvSpPr/>
          <p:nvPr/>
        </p:nvSpPr>
        <p:spPr>
          <a:xfrm rot="9726453">
            <a:off x="6152426" y="2138950"/>
            <a:ext cx="1574516" cy="347707"/>
          </a:xfrm>
          <a:prstGeom prst="curvedUpArrow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6721860" y="1340630"/>
            <a:ext cx="284855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RIs and Research communities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service providers</a:t>
            </a:r>
          </a:p>
        </p:txBody>
      </p:sp>
      <p:sp>
        <p:nvSpPr>
          <p:cNvPr id="27" name="Curved Up Arrow 26"/>
          <p:cNvSpPr/>
          <p:nvPr/>
        </p:nvSpPr>
        <p:spPr>
          <a:xfrm rot="1290668">
            <a:off x="1899918" y="2887157"/>
            <a:ext cx="2071869" cy="573838"/>
          </a:xfrm>
          <a:prstGeom prst="curvedUpArrow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urved Up Arrow 27"/>
          <p:cNvSpPr/>
          <p:nvPr/>
        </p:nvSpPr>
        <p:spPr>
          <a:xfrm rot="2261853">
            <a:off x="1302765" y="3320161"/>
            <a:ext cx="4030726" cy="584847"/>
          </a:xfrm>
          <a:prstGeom prst="curvedUpArrow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Curved Up Arrow 28"/>
          <p:cNvSpPr/>
          <p:nvPr/>
        </p:nvSpPr>
        <p:spPr>
          <a:xfrm rot="3215868">
            <a:off x="648033" y="3414155"/>
            <a:ext cx="4013647" cy="511520"/>
          </a:xfrm>
          <a:prstGeom prst="curvedUpArrow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0" name="Picture 29" descr="Screen Shot 2015-11-25 at 08.08.19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119" y="3471140"/>
            <a:ext cx="1072262" cy="1024250"/>
          </a:xfrm>
          <a:prstGeom prst="rect">
            <a:avLst/>
          </a:prstGeom>
        </p:spPr>
      </p:pic>
      <p:sp>
        <p:nvSpPr>
          <p:cNvPr id="31" name="Text Box 25"/>
          <p:cNvSpPr txBox="1">
            <a:spLocks noChangeArrowheads="1"/>
          </p:cNvSpPr>
          <p:nvPr/>
        </p:nvSpPr>
        <p:spPr bwMode="auto">
          <a:xfrm>
            <a:off x="4108483" y="4331538"/>
            <a:ext cx="28485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High speed network connectivity</a:t>
            </a: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303887" y="1592368"/>
            <a:ext cx="28863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e-Infrastructures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3" name="Curved Up Arrow 32"/>
          <p:cNvSpPr/>
          <p:nvPr/>
        </p:nvSpPr>
        <p:spPr>
          <a:xfrm rot="2261853">
            <a:off x="1005752" y="3802941"/>
            <a:ext cx="5989850" cy="947911"/>
          </a:xfrm>
          <a:prstGeom prst="curvedUpArrow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448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I powerpoint presentation v3.2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EGI Powerpoint Presentation (body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I Powerpoint Presentation (closing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 powerpoint presentation v3.2.potx</Template>
  <TotalTime>123</TotalTime>
  <Words>328</Words>
  <Application>Microsoft Macintosh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EGI powerpoint presentation v3.2</vt:lpstr>
      <vt:lpstr>EGI Powerpoint Presentation (body)</vt:lpstr>
      <vt:lpstr>EGI Powerpoint Presentation (closing)</vt:lpstr>
      <vt:lpstr>EGI contribution to the Open Science Cloud</vt:lpstr>
      <vt:lpstr>EGI for the Open Science Cloud</vt:lpstr>
      <vt:lpstr>e-Infrastructure Commons: Challenges/1</vt:lpstr>
      <vt:lpstr>e-Infrastructure Commons: Challenges/2</vt:lpstr>
      <vt:lpstr>e-Infrastructure Commons: Challenges/3</vt:lpstr>
      <vt:lpstr>The Open Science Cloud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Malgorzata Krakowian</dc:creator>
  <cp:lastModifiedBy>Tiziana Ferrari</cp:lastModifiedBy>
  <cp:revision>15</cp:revision>
  <dcterms:created xsi:type="dcterms:W3CDTF">2015-06-16T10:08:46Z</dcterms:created>
  <dcterms:modified xsi:type="dcterms:W3CDTF">2015-11-27T15:39:52Z</dcterms:modified>
</cp:coreProperties>
</file>