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74" r:id="rId2"/>
    <p:sldId id="258" r:id="rId3"/>
    <p:sldId id="351" r:id="rId4"/>
    <p:sldId id="356" r:id="rId5"/>
    <p:sldId id="358" r:id="rId6"/>
    <p:sldId id="359" r:id="rId7"/>
    <p:sldId id="355" r:id="rId8"/>
    <p:sldId id="354" r:id="rId9"/>
    <p:sldId id="360" r:id="rId10"/>
    <p:sldId id="361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6" autoAdjust="0"/>
    <p:restoredTop sz="96405" autoAdjust="0"/>
  </p:normalViewPr>
  <p:slideViewPr>
    <p:cSldViewPr>
      <p:cViewPr>
        <p:scale>
          <a:sx n="88" d="100"/>
          <a:sy n="88" d="100"/>
        </p:scale>
        <p:origin x="-560" y="-3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18. 10. 15.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18. 10. 15.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757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that users and service providers can participate in EOSC either as a service provider in offering a (thematic) service to researchers, to the end user. But services providers can also participate in EOSC as user or customer of services and resources provided via EOSC. The constrains under which a service is offered or can be used must be clear and can differ. The constrains under which a service is offered can differ because of community, national constrains or can depend on different requirements, for example the amount of resources requested. </a:t>
            </a:r>
          </a:p>
          <a:p>
            <a:endParaRPr lang="en-US" dirty="0" smtClean="0"/>
          </a:p>
          <a:p>
            <a:r>
              <a:rPr lang="en-US" dirty="0" smtClean="0"/>
              <a:t>A customer assembles</a:t>
            </a:r>
            <a:r>
              <a:rPr lang="en-US" baseline="0" dirty="0" smtClean="0"/>
              <a:t> </a:t>
            </a:r>
            <a:r>
              <a:rPr lang="en-US" dirty="0" smtClean="0"/>
              <a:t>a service (instance)</a:t>
            </a:r>
            <a:r>
              <a:rPr lang="en-US" baseline="0" dirty="0" smtClean="0"/>
              <a:t> </a:t>
            </a:r>
            <a:r>
              <a:rPr lang="en-US" dirty="0" smtClean="0"/>
              <a:t>for a group of users he/she represents. </a:t>
            </a:r>
          </a:p>
          <a:p>
            <a:r>
              <a:rPr lang="en-US" dirty="0" smtClean="0"/>
              <a:t>Users</a:t>
            </a:r>
            <a:r>
              <a:rPr lang="en-US" baseline="0" dirty="0" smtClean="0"/>
              <a:t> use already configured service instances.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Thematic services can choose whether or not to be present in the Marketplace. If they opt out from the Marketplace then users will be redirected to them from the EOSC-hub website.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764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 definition of the Technology Readiness Levels. The TRL levels are linked to the different phases within Service Development process.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864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3" y="487774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63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7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4785B6D-81EF-4C62-AB07-6BE079FA42A0}"/>
              </a:ext>
            </a:extLst>
          </p:cNvPr>
          <p:cNvSpPr txBox="1"/>
          <p:nvPr userDrawn="1"/>
        </p:nvSpPr>
        <p:spPr>
          <a:xfrm>
            <a:off x="1937699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xmlns="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869160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803"/>
            <a:ext cx="4916163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C845C680-D108-E640-80EA-81BC37A566B7}" type="datetime1">
              <a:rPr lang="en-US" smtClean="0"/>
              <a:t>18. 10. 15.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is-IS" smtClean="0"/>
              <a:t>DI4R 2018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82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3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6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C845C680-D108-E640-80EA-81BC37A566B7}" type="datetime1">
              <a:rPr lang="en-US" smtClean="0"/>
              <a:t>18. 10. 15.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is-IS" smtClean="0"/>
              <a:t>DI4R 2018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82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3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6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18. 10. 15.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82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3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21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6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6E523F1-2C07-2D43-A923-489D0E829709}" type="datetime1">
              <a:rPr lang="en-US" smtClean="0"/>
              <a:t>18. 10. 15.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s-IS" smtClean="0"/>
              <a:t>DI4R 2018</a:t>
            </a:r>
            <a:endParaRPr/>
          </a:p>
        </p:txBody>
      </p:sp>
      <p:cxnSp>
        <p:nvCxnSpPr>
          <p:cNvPr id="31" name="Google Shape;31;p3"/>
          <p:cNvCxnSpPr/>
          <p:nvPr/>
        </p:nvCxnSpPr>
        <p:spPr>
          <a:xfrm rot="10800000">
            <a:off x="335359" y="637625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3"/>
          <p:cNvSpPr/>
          <p:nvPr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0504882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508623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444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18. 10. 15.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8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5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8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11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5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6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80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2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E551BA-809B-467E-B7BF-CDFEA85965DB}"/>
              </a:ext>
            </a:extLst>
          </p:cNvPr>
          <p:cNvSpPr/>
          <p:nvPr userDrawn="1"/>
        </p:nvSpPr>
        <p:spPr>
          <a:xfrm>
            <a:off x="11414248" y="637625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8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11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5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6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80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2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xmlns="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5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6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8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11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5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6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80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2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51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5" y="3631913"/>
            <a:ext cx="775977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7" y="294460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2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5" y="2286680"/>
            <a:ext cx="5756583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AEF2F36-B244-4AAF-8FF9-09D26625E39C}"/>
              </a:ext>
            </a:extLst>
          </p:cNvPr>
          <p:cNvGrpSpPr/>
          <p:nvPr userDrawn="1"/>
        </p:nvGrpSpPr>
        <p:grpSpPr>
          <a:xfrm>
            <a:off x="4192277" y="4365109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24" y="164360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B9E0F5DF-28BF-4603-9413-29E52713A802}"/>
              </a:ext>
            </a:extLst>
          </p:cNvPr>
          <p:cNvSpPr txBox="1"/>
          <p:nvPr userDrawn="1"/>
        </p:nvSpPr>
        <p:spPr>
          <a:xfrm>
            <a:off x="1116253" y="190261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xmlns="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xmlns="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57573BB-FFBE-4128-A867-CF98847BD44E}"/>
              </a:ext>
            </a:extLst>
          </p:cNvPr>
          <p:cNvGrpSpPr/>
          <p:nvPr userDrawn="1"/>
        </p:nvGrpSpPr>
        <p:grpSpPr>
          <a:xfrm>
            <a:off x="935079" y="5956688"/>
            <a:ext cx="10470447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20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13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6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7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81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123C6A7A-0C9A-4D82-B852-DF92CC423C4B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xmlns="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xmlns="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43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xmlns="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D9796DA9-E1E4-4FB4-8943-01C592107B8A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8331AB2-FA10-F049-BA93-704EC2A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89817EDF-DE74-3540-B1AD-C331BAC2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0BE6B5B4-AF6A-764F-AC9F-BFC0255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2D92F18E-5415-984E-8376-0329B157E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75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8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5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4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9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82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3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9" y="26050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91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4" r:id="rId7"/>
    <p:sldLayoutId id="2147483715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6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o.egi.eu/miuf201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o.egi.eu/corbe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egi.eu/miuf" TargetMode="External"/><Relationship Id="rId3" Type="http://schemas.openxmlformats.org/officeDocument/2006/relationships/hyperlink" Target="https://eosc-hub.eu/catalogu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join-as-service-provider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2780927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dirty="0">
                <a:solidFill>
                  <a:srgbClr val="1C3046"/>
                </a:solidFill>
                <a:latin typeface="+mn-lt"/>
              </a:rPr>
              <a:t>Updates about </a:t>
            </a:r>
            <a:r>
              <a:rPr lang="en-GB" sz="3600" dirty="0" smtClean="0">
                <a:solidFill>
                  <a:srgbClr val="1C3046"/>
                </a:solidFill>
                <a:latin typeface="+mn-lt"/>
              </a:rPr>
              <a:t>the European Open Science Cloud from </a:t>
            </a:r>
            <a:r>
              <a:rPr lang="en-GB" sz="3600" dirty="0">
                <a:solidFill>
                  <a:srgbClr val="1C3046"/>
                </a:solidFill>
                <a:latin typeface="+mn-lt"/>
              </a:rPr>
              <a:t>the EOSC-hub project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933055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Gergely 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Sipos </a:t>
            </a:r>
            <a:r>
              <a:rPr lang="en-GB" sz="2000" b="0" dirty="0" smtClean="0">
                <a:solidFill>
                  <a:srgbClr val="B5892D"/>
                </a:solidFill>
                <a:latin typeface="+mn-lt"/>
              </a:rPr>
              <a:t>EGI </a:t>
            </a:r>
            <a:r>
              <a:rPr lang="en-GB" sz="2000" b="0" dirty="0" smtClean="0">
                <a:solidFill>
                  <a:srgbClr val="B5892D"/>
                </a:solidFill>
                <a:latin typeface="+mn-lt"/>
              </a:rPr>
              <a:t>Foundation</a:t>
            </a:r>
            <a:endParaRPr lang="en-GB" b="0" dirty="0" smtClean="0">
              <a:solidFill>
                <a:srgbClr val="B5892D"/>
              </a:solidFill>
              <a:latin typeface="+mn-lt"/>
            </a:endParaRPr>
          </a:p>
          <a:p>
            <a:pPr algn="l"/>
            <a:r>
              <a:rPr lang="en-GB" sz="2000" b="0" dirty="0" smtClean="0">
                <a:solidFill>
                  <a:srgbClr val="B5892D"/>
                </a:solidFill>
                <a:latin typeface="+mn-lt"/>
              </a:rPr>
              <a:t>Member of CORBEL e-Infrastructure Board</a:t>
            </a:r>
            <a:endParaRPr lang="en-GB" sz="2000" b="0" dirty="0" smtClean="0">
              <a:solidFill>
                <a:srgbClr val="B5892D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7AD28B-C595-4505-A53C-4A8CA5E69B72}"/>
              </a:ext>
            </a:extLst>
          </p:cNvPr>
          <p:cNvSpPr txBox="1"/>
          <p:nvPr/>
        </p:nvSpPr>
        <p:spPr>
          <a:xfrm>
            <a:off x="9433048" y="6453336"/>
            <a:ext cx="2711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8845" y="5589240"/>
            <a:ext cx="6961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Slides </a:t>
            </a:r>
            <a:r>
              <a:rPr lang="en-US" sz="2800" dirty="0" smtClean="0"/>
              <a:t>available </a:t>
            </a:r>
            <a:r>
              <a:rPr lang="en-US" sz="2800" dirty="0" smtClean="0"/>
              <a:t>at </a:t>
            </a:r>
            <a:r>
              <a:rPr lang="en-US" sz="2800" dirty="0" smtClean="0">
                <a:hlinkClick r:id="rId2"/>
              </a:rPr>
              <a:t>http://go.egi.eu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>
                <a:hlinkClick r:id="rId2"/>
              </a:rPr>
              <a:t>corbel</a:t>
            </a:r>
            <a:r>
              <a:rPr lang="en-US" sz="2800" dirty="0" smtClean="0">
                <a:hlinkClick r:id="rId2"/>
              </a:rPr>
              <a:t>2018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35360" y="1166281"/>
            <a:ext cx="11521280" cy="4855007"/>
          </a:xfrm>
        </p:spPr>
        <p:txBody>
          <a:bodyPr>
            <a:normAutofit lnSpcReduction="10000"/>
          </a:bodyPr>
          <a:lstStyle/>
          <a:p>
            <a:pPr marL="266700" indent="0">
              <a:buNone/>
            </a:pPr>
            <a:r>
              <a:rPr lang="en-US" b="1" dirty="0" smtClean="0"/>
              <a:t>Areas</a:t>
            </a:r>
            <a:r>
              <a:rPr lang="en-US" dirty="0" smtClean="0"/>
              <a:t>:</a:t>
            </a:r>
          </a:p>
          <a:p>
            <a:pPr marL="617538" indent="-190500"/>
            <a:r>
              <a:rPr lang="en-US" dirty="0" smtClean="0"/>
              <a:t>Offering groups of services</a:t>
            </a:r>
          </a:p>
          <a:p>
            <a:pPr marL="617538" indent="-190500"/>
            <a:r>
              <a:rPr lang="en-US" dirty="0" smtClean="0"/>
              <a:t>Service validation and provisioning</a:t>
            </a:r>
          </a:p>
          <a:p>
            <a:pPr marL="617538" indent="-190500"/>
            <a:r>
              <a:rPr lang="en-US" dirty="0" smtClean="0"/>
              <a:t>User support (online guides and technical helpdesk)</a:t>
            </a:r>
          </a:p>
          <a:p>
            <a:pPr marL="617538" indent="-190500"/>
            <a:r>
              <a:rPr lang="en-US" dirty="0" smtClean="0"/>
              <a:t>Training for users (service-specific training &amp; DMP)</a:t>
            </a:r>
          </a:p>
          <a:p>
            <a:pPr marL="617538" indent="-190500"/>
            <a:r>
              <a:rPr lang="en-US" dirty="0" smtClean="0"/>
              <a:t>Outreach and onboarding of users</a:t>
            </a:r>
          </a:p>
          <a:p>
            <a:pPr marL="266700" indent="0">
              <a:buNone/>
            </a:pPr>
            <a:endParaRPr lang="en-US" dirty="0" smtClean="0">
              <a:sym typeface="Wingdings"/>
            </a:endParaRPr>
          </a:p>
          <a:p>
            <a:pPr marL="723900" indent="-457200">
              <a:buFont typeface="Wingdings" charset="0"/>
              <a:buChar char="è"/>
            </a:pPr>
            <a:r>
              <a:rPr lang="en-US" b="1" dirty="0" smtClean="0">
                <a:solidFill>
                  <a:srgbClr val="B5892D"/>
                </a:solidFill>
                <a:sym typeface="Wingdings"/>
              </a:rPr>
              <a:t>EOSC-hub: collaboration framework for EOSC consortia targeting specific stakeholder groups </a:t>
            </a:r>
            <a:r>
              <a:rPr lang="en-US" dirty="0" smtClean="0">
                <a:sym typeface="Wingdings"/>
              </a:rPr>
              <a:t>(e.g. disciplinary groups / national groups / commercial entities)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Cross-coordination across EOSC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7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1984" y="116632"/>
            <a:ext cx="618931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EOSC Stakeholders Forum</a:t>
            </a:r>
          </a:p>
          <a:p>
            <a:pPr algn="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Vienna, 21-22/Nov</a:t>
            </a:r>
          </a:p>
          <a:p>
            <a:pPr algn="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https://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eoscpilot.eu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/events/second-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eosc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-stakeholders-forum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EOSC Launch event</a:t>
            </a:r>
          </a:p>
          <a:p>
            <a:pPr algn="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Vienna, 23/Nov/2018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664" y="5301208"/>
            <a:ext cx="623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Slides </a:t>
            </a:r>
            <a:r>
              <a:rPr lang="en-US" sz="2800" dirty="0" smtClean="0"/>
              <a:t>available </a:t>
            </a:r>
            <a:r>
              <a:rPr lang="en-US" sz="2800" dirty="0" smtClean="0"/>
              <a:t>at </a:t>
            </a:r>
            <a:r>
              <a:rPr lang="en-US" sz="2800" dirty="0" smtClean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go.egi.eu</a:t>
            </a:r>
            <a:r>
              <a:rPr lang="en-US" sz="2800" dirty="0" smtClean="0">
                <a:hlinkClick r:id="rId2"/>
              </a:rPr>
              <a:t>/corbel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3A923E5-3980-4E68-B770-7C0B3391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97" y="2132856"/>
            <a:ext cx="3880355" cy="3096344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991544" y="620688"/>
            <a:ext cx="5472608" cy="57606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23392" y="105177"/>
            <a:ext cx="105851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The project creates </a:t>
            </a:r>
            <a:r>
              <a:rPr lang="en-US" sz="3600" b="1" dirty="0">
                <a:solidFill>
                  <a:srgbClr val="B5892D"/>
                </a:solidFill>
              </a:rPr>
              <a:t>EOSC Hub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  <a:r>
              <a:rPr lang="en-US" sz="3600" dirty="0"/>
              <a:t> </a:t>
            </a:r>
          </a:p>
          <a:p>
            <a:pPr marL="0" indent="0" algn="ctr">
              <a:buNone/>
            </a:pPr>
            <a:r>
              <a:rPr lang="en-US" sz="3200" dirty="0"/>
              <a:t>a </a:t>
            </a:r>
            <a:r>
              <a:rPr lang="en-US" sz="3200" dirty="0">
                <a:solidFill>
                  <a:srgbClr val="1F497D"/>
                </a:solidFill>
              </a:rPr>
              <a:t>federated</a:t>
            </a:r>
            <a:r>
              <a:rPr lang="en-US" sz="3200" dirty="0"/>
              <a:t> integration and management system for EOSC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18301" y="1700813"/>
            <a:ext cx="2249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Baseline services (storage, compute, connectivity)</a:t>
            </a: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Data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Applications &amp; tools</a:t>
            </a:r>
          </a:p>
          <a:p>
            <a:pPr marL="169863" indent="-169863">
              <a:buFont typeface="Arial"/>
              <a:buChar char="•"/>
            </a:pPr>
            <a:r>
              <a:rPr lang="is-IS" dirty="0" smtClean="0">
                <a:solidFill>
                  <a:schemeClr val="tx1">
                    <a:lumMod val="50000"/>
                  </a:schemeClr>
                </a:solidFill>
              </a:rPr>
              <a:t>Support: Training</a:t>
            </a: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, consultants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9228" y="2060848"/>
            <a:ext cx="15311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Marketplace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AAI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Accounting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Monitoring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18828" y="1988840"/>
            <a:ext cx="2016732" cy="1224136"/>
          </a:xfrm>
          <a:prstGeom prst="wedgeRectCallout">
            <a:avLst>
              <a:gd name="adj1" fmla="val 47714"/>
              <a:gd name="adj2" fmla="val -2948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From the consortium AND from </a:t>
            </a:r>
            <a:r>
              <a:rPr lang="is-IS" b="1" dirty="0">
                <a:solidFill>
                  <a:schemeClr val="accent6">
                    <a:lumMod val="50000"/>
                  </a:schemeClr>
                </a:solidFill>
              </a:rPr>
              <a:t>external contributors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0064" y="4077077"/>
            <a:ext cx="2555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Lightweight certification of providers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SLA negotiation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Customer Relationship Management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015887" y="5445224"/>
            <a:ext cx="1080119" cy="792088"/>
          </a:xfrm>
          <a:prstGeom prst="wedgeRectCallout">
            <a:avLst>
              <a:gd name="adj1" fmla="val -22266"/>
              <a:gd name="adj2" fmla="val -9802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Based on </a:t>
            </a:r>
            <a:r>
              <a:rPr lang="is-IS" b="1" dirty="0">
                <a:solidFill>
                  <a:srgbClr val="F27E00"/>
                </a:solidFill>
              </a:rPr>
              <a:t>FitSM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56240" y="3933066"/>
            <a:ext cx="295232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2" indent="-130175">
              <a:buFont typeface="Arial"/>
              <a:buChar char="•"/>
            </a:pPr>
            <a:r>
              <a:rPr lang="en-US" dirty="0"/>
              <a:t>Security regulations,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Compliance to standards,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Terms of use,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FAIR implementation guidelines </a:t>
            </a:r>
          </a:p>
          <a:p>
            <a:pPr marL="169863" lvl="2" indent="-130175">
              <a:buFont typeface="Arial"/>
              <a:buChar char="•"/>
            </a:pP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2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1C7E71-705E-B54B-B80E-8BBFE501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9833B8E-7156-8247-AAF9-EEBEB6F4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</a:t>
            </a:r>
            <a:r>
              <a:rPr lang="en-US" dirty="0" smtClean="0"/>
              <a:t>hub: services &amp; service areas today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0D8D999-8AB2-A142-B91A-DB96D746F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4810"/>
              </p:ext>
            </p:extLst>
          </p:nvPr>
        </p:nvGraphicFramePr>
        <p:xfrm>
          <a:off x="119336" y="1124744"/>
          <a:ext cx="30608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824">
                  <a:extLst>
                    <a:ext uri="{9D8B030D-6E8A-4147-A177-3AD203B41FA5}">
                      <a16:colId xmlns:a16="http://schemas.microsoft.com/office/drawing/2014/main" xmlns="" val="28458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29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EGI High-Throughput 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88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EGI Cloud 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06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EGI Cloud Container 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484264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2825937-F16A-0C41-A838-529F0970C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2361"/>
              </p:ext>
            </p:extLst>
          </p:nvPr>
        </p:nvGraphicFramePr>
        <p:xfrm>
          <a:off x="6589014" y="1157536"/>
          <a:ext cx="245932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321">
                  <a:extLst>
                    <a:ext uri="{9D8B030D-6E8A-4147-A177-3AD203B41FA5}">
                      <a16:colId xmlns:a16="http://schemas.microsoft.com/office/drawing/2014/main" xmlns="" val="28458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Thematic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29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ECAS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88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DARIAH Science Gateway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06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OPENCoastIS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484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83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EO Pillar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053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WeNMR</a:t>
                      </a:r>
                      <a:r>
                        <a:rPr lang="en-GB" dirty="0"/>
                        <a:t> Suite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6769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DODAS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09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LifeWatch</a:t>
                      </a:r>
                      <a:r>
                        <a:rPr lang="en-GB" dirty="0"/>
                        <a:t>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243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CLARIN CMI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2320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B6C7A9AC-E6AE-3849-803B-FD586C2EA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78035"/>
              </p:ext>
            </p:extLst>
          </p:nvPr>
        </p:nvGraphicFramePr>
        <p:xfrm>
          <a:off x="9325318" y="1157536"/>
          <a:ext cx="245932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321">
                  <a:extLst>
                    <a:ext uri="{9D8B030D-6E8A-4147-A177-3AD203B41FA5}">
                      <a16:colId xmlns:a16="http://schemas.microsoft.com/office/drawing/2014/main" xmlns="" val="28458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Professional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29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FitSM</a:t>
                      </a:r>
                      <a:r>
                        <a:rPr lang="en-GB" dirty="0"/>
                        <a:t>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88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Data Management 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062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19A3736D-7F1A-B741-B43A-B198DD42D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479955"/>
              </p:ext>
            </p:extLst>
          </p:nvPr>
        </p:nvGraphicFramePr>
        <p:xfrm>
          <a:off x="119336" y="4581128"/>
          <a:ext cx="30474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445">
                  <a:extLst>
                    <a:ext uri="{9D8B030D-6E8A-4147-A177-3AD203B41FA5}">
                      <a16:colId xmlns:a16="http://schemas.microsoft.com/office/drawing/2014/main" xmlns="" val="28458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Identity &amp;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29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EGI Check-in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88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B2Access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06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67247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00ACBFA-E3FF-C14F-AA30-435B9FF09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5968"/>
              </p:ext>
            </p:extLst>
          </p:nvPr>
        </p:nvGraphicFramePr>
        <p:xfrm>
          <a:off x="3359696" y="1157536"/>
          <a:ext cx="295232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8458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Data Management &amp;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29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B2Handle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484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B2Find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83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B2Drop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053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B2Safe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6769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B2Stage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09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CVMFS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771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EGI Datahub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056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EGI Online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683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eTDR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243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Services for sensitive 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23207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EF802E00-CF4C-AD4D-A0A4-80275DAC7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77537"/>
              </p:ext>
            </p:extLst>
          </p:nvPr>
        </p:nvGraphicFramePr>
        <p:xfrm>
          <a:off x="119336" y="2852936"/>
          <a:ext cx="30474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445">
                  <a:extLst>
                    <a:ext uri="{9D8B030D-6E8A-4147-A177-3AD203B41FA5}">
                      <a16:colId xmlns:a16="http://schemas.microsoft.com/office/drawing/2014/main" xmlns="" val="28458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Platforms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29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EGI Workload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88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IM (Infrastructure Manager)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06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PaaS Orchestrator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67247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DD9ACF4C-51C6-AB4A-9AC8-ACEE99302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674737"/>
              </p:ext>
            </p:extLst>
          </p:nvPr>
        </p:nvGraphicFramePr>
        <p:xfrm>
          <a:off x="9325318" y="2742724"/>
          <a:ext cx="24593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321">
                  <a:extLst>
                    <a:ext uri="{9D8B030D-6E8A-4147-A177-3AD203B41FA5}">
                      <a16:colId xmlns:a16="http://schemas.microsoft.com/office/drawing/2014/main" xmlns="" val="28458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Research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29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LOFAR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88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EPOS-</a:t>
                      </a:r>
                      <a:r>
                        <a:rPr lang="en-GB" dirty="0" err="1" smtClean="0"/>
                        <a:t>Orfeus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06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889BB325-06A7-2D4F-9666-2EEBE0315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57258"/>
              </p:ext>
            </p:extLst>
          </p:nvPr>
        </p:nvGraphicFramePr>
        <p:xfrm>
          <a:off x="9325317" y="4495512"/>
          <a:ext cx="245932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321">
                  <a:extLst>
                    <a:ext uri="{9D8B030D-6E8A-4147-A177-3AD203B41FA5}">
                      <a16:colId xmlns:a16="http://schemas.microsoft.com/office/drawing/2014/main" xmlns="" val="284589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Aggregators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29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Applications 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388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Repository of Validated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06293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84C3F7A-D006-6142-BCDE-CC0BFCFA31AB}"/>
              </a:ext>
            </a:extLst>
          </p:cNvPr>
          <p:cNvSpPr txBox="1"/>
          <p:nvPr/>
        </p:nvSpPr>
        <p:spPr>
          <a:xfrm>
            <a:off x="4943872" y="6309320"/>
            <a:ext cx="653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  <a:r>
              <a:rPr lang="en-US" b="1" dirty="0"/>
              <a:t>work in progress</a:t>
            </a:r>
            <a:r>
              <a:rPr lang="en-US" dirty="0"/>
              <a:t>, mapping to services areas being reassessed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359696" y="5373216"/>
            <a:ext cx="3672408" cy="936104"/>
          </a:xfrm>
          <a:prstGeom prst="wedgeRoundRectCallout">
            <a:avLst>
              <a:gd name="adj1" fmla="val -20833"/>
              <a:gd name="adj2" fmla="val -71420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Slides from yesterday at </a:t>
            </a:r>
            <a:br>
              <a:rPr lang="en-US" dirty="0" smtClean="0"/>
            </a:br>
            <a:r>
              <a:rPr lang="en-US" dirty="0" smtClean="0"/>
              <a:t>Medical Infrastructures User Forum</a:t>
            </a:r>
          </a:p>
          <a:p>
            <a:pPr algn="ctr"/>
            <a:r>
              <a:rPr lang="en-US" dirty="0" smtClean="0">
                <a:hlinkClick r:id="rId2"/>
              </a:rPr>
              <a:t>http://go.egi.eu/miuf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5680" y="620688"/>
            <a:ext cx="48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</a:t>
            </a:r>
            <a:r>
              <a:rPr lang="en-US" dirty="0" smtClean="0"/>
              <a:t>access </a:t>
            </a:r>
            <a:r>
              <a:rPr lang="en-US" dirty="0"/>
              <a:t>via </a:t>
            </a:r>
            <a:r>
              <a:rPr lang="en-US" dirty="0">
                <a:hlinkClick r:id="rId3"/>
              </a:rPr>
              <a:t>https://eosc-hub.eu/</a:t>
            </a:r>
            <a:r>
              <a:rPr lang="en-US" dirty="0" smtClean="0">
                <a:hlinkClick r:id="rId3"/>
              </a:rPr>
              <a:t>catalogue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7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8D890C-3F87-294F-AE08-90360CB0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1E8C-CAF6-8F45-B87F-2A400D7692FC}" type="datetime1">
              <a:rPr lang="en-US" smtClean="0"/>
              <a:t>18. 10. 15.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1D01A1-AECB-A64E-97B3-9B8D9AC4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977" y="10964"/>
            <a:ext cx="8640960" cy="537716"/>
          </a:xfrm>
        </p:spPr>
        <p:txBody>
          <a:bodyPr>
            <a:noAutofit/>
          </a:bodyPr>
          <a:lstStyle/>
          <a:p>
            <a:r>
              <a:rPr lang="en-US" sz="3200" dirty="0"/>
              <a:t>Become a </a:t>
            </a:r>
            <a:r>
              <a:rPr lang="en-US" sz="3200" dirty="0" smtClean="0"/>
              <a:t>service provider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>
                <a:hlinkClick r:id="rId3"/>
              </a:rPr>
              <a:t>https://www.eosc-hub.eu/join-as-service-provider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 descr="Screen Shot 2018-10-08 at 15.20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07" y="1052736"/>
            <a:ext cx="5219012" cy="5589240"/>
          </a:xfrm>
          <a:prstGeom prst="rect">
            <a:avLst/>
          </a:prstGeom>
          <a:ln>
            <a:solidFill>
              <a:srgbClr val="1B216E"/>
            </a:solidFill>
          </a:ln>
        </p:spPr>
      </p:pic>
      <p:pic>
        <p:nvPicPr>
          <p:cNvPr id="8" name="Picture 7" descr="Screen Shot 2018-10-08 at 15.20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3" y="1052736"/>
            <a:ext cx="5707007" cy="5616624"/>
          </a:xfrm>
          <a:prstGeom prst="rect">
            <a:avLst/>
          </a:prstGeom>
          <a:ln>
            <a:solidFill>
              <a:srgbClr val="1B216E"/>
            </a:solidFill>
          </a:ln>
        </p:spPr>
      </p:pic>
    </p:spTree>
    <p:extLst>
      <p:ext uri="{BB962C8B-B14F-4D97-AF65-F5344CB8AC3E}">
        <p14:creationId xmlns:p14="http://schemas.microsoft.com/office/powerpoint/2010/main" val="171090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Findable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Harmonised</a:t>
            </a:r>
            <a:r>
              <a:rPr lang="en-US" dirty="0" smtClean="0">
                <a:sym typeface="Wingdings"/>
              </a:rPr>
              <a:t> service descriptions; C</a:t>
            </a:r>
            <a:r>
              <a:rPr lang="en-US" dirty="0" smtClean="0"/>
              <a:t>atalogue (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EOSC</a:t>
            </a:r>
            <a:r>
              <a:rPr lang="en-US" dirty="0"/>
              <a:t>-</a:t>
            </a:r>
            <a:r>
              <a:rPr lang="en-US" dirty="0" smtClean="0"/>
              <a:t>Portal); PID service (B2HANDLE); Software and VM catalogue (</a:t>
            </a:r>
            <a:r>
              <a:rPr lang="en-US" dirty="0" err="1" smtClean="0"/>
              <a:t>AppDB</a:t>
            </a:r>
            <a:r>
              <a:rPr lang="en-US" dirty="0" smtClean="0"/>
              <a:t>),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Accessible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ym typeface="Wingdings"/>
              </a:rPr>
              <a:t> Marketplace; Federated login across services; </a:t>
            </a:r>
            <a:r>
              <a:rPr lang="en-US" dirty="0" err="1">
                <a:sym typeface="Wingdings"/>
              </a:rPr>
              <a:t>Harmonised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access policies</a:t>
            </a:r>
            <a:r>
              <a:rPr lang="en-US" dirty="0">
                <a:sym typeface="Wingdings"/>
              </a:rPr>
              <a:t>; </a:t>
            </a:r>
            <a:r>
              <a:rPr lang="mr-IN" dirty="0" smtClean="0">
                <a:sym typeface="Wingdings"/>
              </a:rPr>
              <a:t>…</a:t>
            </a:r>
            <a:endParaRPr lang="en-US" dirty="0" smtClean="0">
              <a:sym typeface="Wingdings"/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Interoperable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ym typeface="Wingdings"/>
              </a:rPr>
              <a:t> Portable and scalable compute and storage; Orchestrators; Growing, community</a:t>
            </a:r>
            <a:r>
              <a:rPr lang="en-US" dirty="0">
                <a:sym typeface="Wingdings"/>
              </a:rPr>
              <a:t>-defined </a:t>
            </a:r>
            <a:r>
              <a:rPr lang="en-US" dirty="0" smtClean="0">
                <a:sym typeface="Wingdings"/>
              </a:rPr>
              <a:t>standards; </a:t>
            </a:r>
            <a:r>
              <a:rPr lang="mr-IN" dirty="0" smtClean="0">
                <a:sym typeface="Wingdings"/>
              </a:rPr>
              <a:t>…</a:t>
            </a:r>
            <a:endParaRPr lang="en-US" dirty="0" smtClean="0">
              <a:sym typeface="Wingdings"/>
            </a:endParaRP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Reusable</a:t>
            </a:r>
            <a:r>
              <a:rPr lang="en-US" dirty="0" smtClean="0">
                <a:sym typeface="Wingdings"/>
              </a:rPr>
              <a:t>  Training &amp; documentation; Long-term preservation service (B2SAFE)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makes services and data </a:t>
            </a:r>
            <a:r>
              <a:rPr lang="en-US" dirty="0">
                <a:solidFill>
                  <a:srgbClr val="0000FF"/>
                </a:solidFill>
              </a:rPr>
              <a:t>F.A.I.R.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8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Service validation (when entering the catalogue)</a:t>
            </a:r>
          </a:p>
          <a:p>
            <a:r>
              <a:rPr lang="en-US" dirty="0" smtClean="0">
                <a:sym typeface="Wingdings"/>
              </a:rPr>
              <a:t>Aligned service </a:t>
            </a:r>
            <a:r>
              <a:rPr lang="en-US" dirty="0">
                <a:sym typeface="Wingdings"/>
              </a:rPr>
              <a:t>management </a:t>
            </a:r>
            <a:r>
              <a:rPr lang="en-US" dirty="0" smtClean="0">
                <a:sym typeface="Wingdings"/>
              </a:rPr>
              <a:t>practices (based on </a:t>
            </a:r>
            <a:r>
              <a:rPr lang="en-US" dirty="0" err="1" smtClean="0">
                <a:sym typeface="Wingdings"/>
              </a:rPr>
              <a:t>FitSM</a:t>
            </a:r>
            <a:r>
              <a:rPr lang="en-US" dirty="0" smtClean="0">
                <a:sym typeface="Wingdings"/>
              </a:rPr>
              <a:t> processes)</a:t>
            </a:r>
          </a:p>
          <a:p>
            <a:r>
              <a:rPr lang="en-US" dirty="0" smtClean="0">
                <a:sym typeface="Wingdings"/>
              </a:rPr>
              <a:t>Service monitoring with configurable test probes (based on ARGO)</a:t>
            </a:r>
          </a:p>
          <a:p>
            <a:r>
              <a:rPr lang="en-US" dirty="0" smtClean="0">
                <a:sym typeface="Wingdings"/>
              </a:rPr>
              <a:t>Operations </a:t>
            </a:r>
            <a:r>
              <a:rPr lang="en-US" dirty="0">
                <a:sym typeface="Wingdings"/>
              </a:rPr>
              <a:t>security </a:t>
            </a:r>
            <a:r>
              <a:rPr lang="en-US" dirty="0" smtClean="0">
                <a:sym typeface="Wingdings"/>
              </a:rPr>
              <a:t>(distributed Software </a:t>
            </a:r>
            <a:r>
              <a:rPr lang="en-US" dirty="0">
                <a:sym typeface="Wingdings"/>
              </a:rPr>
              <a:t>Vulnerability </a:t>
            </a:r>
            <a:r>
              <a:rPr lang="en-US" dirty="0" smtClean="0">
                <a:sym typeface="Wingdings"/>
              </a:rPr>
              <a:t>Group)</a:t>
            </a:r>
          </a:p>
          <a:p>
            <a:r>
              <a:rPr lang="en-US" dirty="0" smtClean="0">
                <a:sym typeface="Wingdings"/>
              </a:rPr>
              <a:t>Helpdesk reaching distributed service operators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makes services </a:t>
            </a:r>
            <a:r>
              <a:rPr lang="en-US" dirty="0" smtClean="0">
                <a:solidFill>
                  <a:srgbClr val="0000FF"/>
                </a:solidFill>
              </a:rPr>
              <a:t>reliable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3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23659" y="2420888"/>
            <a:ext cx="8544949" cy="3888432"/>
          </a:xfrm>
          <a:prstGeom prst="rect">
            <a:avLst/>
          </a:prstGeom>
          <a:noFill/>
          <a:ln w="3175" cmpd="sng">
            <a:solidFill>
              <a:srgbClr val="1B216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EOSC-hub service catalogue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Participate in EOSC-</a:t>
            </a:r>
            <a:r>
              <a:rPr lang="en-US" dirty="0" smtClean="0"/>
              <a:t>hub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8921" y="3935389"/>
            <a:ext cx="7872875" cy="20859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1600" b="1" dirty="0" smtClean="0">
                <a:solidFill>
                  <a:srgbClr val="141953"/>
                </a:solidFill>
              </a:rPr>
              <a:t>EOSC-hub common services</a:t>
            </a:r>
            <a:endParaRPr lang="en-US" sz="1600" b="1" dirty="0">
              <a:solidFill>
                <a:srgbClr val="14195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9856" y="2564914"/>
            <a:ext cx="4752528" cy="605681"/>
          </a:xfrm>
          <a:prstGeom prst="rect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Thematic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36361" y="4077072"/>
            <a:ext cx="1691419" cy="1584176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Open Collaboration Services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Application/software repository, Configuration management, Marketplace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75920" y="4077082"/>
            <a:ext cx="1728192" cy="1584175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Federation Services</a:t>
            </a:r>
            <a:r>
              <a:rPr lang="en-US" sz="1200" dirty="0">
                <a:solidFill>
                  <a:srgbClr val="282828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AAI, Accounting, Monitoring, Operations, Security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20143" y="4077071"/>
            <a:ext cx="1764967" cy="1584176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Added value services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Compute, data, software management, </a:t>
            </a:r>
            <a:r>
              <a:rPr lang="en-US" sz="1200" dirty="0" err="1">
                <a:solidFill>
                  <a:srgbClr val="282828"/>
                </a:solidFill>
              </a:rPr>
              <a:t>curation</a:t>
            </a:r>
            <a:r>
              <a:rPr lang="en-US" sz="1200" dirty="0">
                <a:solidFill>
                  <a:srgbClr val="282828"/>
                </a:solidFill>
              </a:rPr>
              <a:t> &amp; preservation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1711" y="4077071"/>
            <a:ext cx="1764967" cy="1584176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Basic infrastructure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Compute and storage</a:t>
            </a:r>
          </a:p>
        </p:txBody>
      </p:sp>
      <p:sp>
        <p:nvSpPr>
          <p:cNvPr id="12" name="Left-Right Arrow 11"/>
          <p:cNvSpPr/>
          <p:nvPr/>
        </p:nvSpPr>
        <p:spPr>
          <a:xfrm rot="5400000">
            <a:off x="6782112" y="2207677"/>
            <a:ext cx="906488" cy="2688299"/>
          </a:xfrm>
          <a:prstGeom prst="leftRightArrow">
            <a:avLst>
              <a:gd name="adj1" fmla="val 60745"/>
              <a:gd name="adj2" fmla="val 35303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45720" rIns="0" bIns="45720" rtlCol="0" anchor="ctr"/>
          <a:lstStyle/>
          <a:p>
            <a:pPr algn="ctr"/>
            <a:r>
              <a:rPr lang="en-US" sz="1200" b="1" dirty="0" smtClean="0">
                <a:solidFill>
                  <a:srgbClr val="141953"/>
                </a:solidFill>
              </a:rPr>
              <a:t>Integration</a:t>
            </a:r>
            <a:br>
              <a:rPr lang="en-US" sz="1200" b="1" dirty="0" smtClean="0">
                <a:solidFill>
                  <a:srgbClr val="141953"/>
                </a:solidFill>
              </a:rPr>
            </a:br>
            <a:r>
              <a:rPr lang="en-US" sz="1200" b="1" dirty="0" smtClean="0">
                <a:solidFill>
                  <a:srgbClr val="141953"/>
                </a:solidFill>
              </a:rPr>
              <a:t>(optional)</a:t>
            </a:r>
            <a:endParaRPr lang="en-US" sz="1200" b="1" dirty="0">
              <a:solidFill>
                <a:srgbClr val="141953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DF063D6-06EA-584E-A86B-F90CD406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7" y="764704"/>
            <a:ext cx="1186691" cy="7200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12C8696-570E-614D-96CA-C3ABA9C05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764704"/>
            <a:ext cx="1203975" cy="7920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3402" y="4466730"/>
            <a:ext cx="231639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E-infrastructure</a:t>
            </a:r>
            <a:br>
              <a:rPr lang="en-US" sz="2400" dirty="0" smtClean="0"/>
            </a:br>
            <a:r>
              <a:rPr lang="en-US" sz="2400" dirty="0"/>
              <a:t>providers</a:t>
            </a:r>
            <a:br>
              <a:rPr lang="en-US" sz="2400" dirty="0"/>
            </a:br>
            <a:r>
              <a:rPr lang="en-US" sz="1400" dirty="0"/>
              <a:t>(from EOSC-hub and beyond</a:t>
            </a:r>
            <a:r>
              <a:rPr lang="en-US" sz="1400" dirty="0" smtClean="0"/>
              <a:t>)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7368" y="2420889"/>
            <a:ext cx="26212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Science community</a:t>
            </a:r>
            <a:br>
              <a:rPr lang="en-US" sz="2400" dirty="0" smtClean="0"/>
            </a:br>
            <a:r>
              <a:rPr lang="en-US" sz="2400" dirty="0" smtClean="0"/>
              <a:t>providers</a:t>
            </a:r>
            <a:br>
              <a:rPr lang="en-US" sz="2400" dirty="0" smtClean="0"/>
            </a:br>
            <a:r>
              <a:rPr lang="en-US" sz="1400" dirty="0" smtClean="0"/>
              <a:t>(from EOSC-hub and beyond)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74104" y="1052747"/>
            <a:ext cx="253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Users &amp; customers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176120" y="1628800"/>
            <a:ext cx="36004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 smtClean="0">
                <a:solidFill>
                  <a:srgbClr val="282828"/>
                </a:solidFill>
              </a:rPr>
              <a:t>EOSC-hub marketplace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75720" y="1628800"/>
            <a:ext cx="36004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EOSC-hub website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35760" y="2204864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344472" y="2204864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744072" y="22048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36160" y="2060848"/>
            <a:ext cx="291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Services requiring access control</a:t>
            </a:r>
            <a:endParaRPr lang="en-US" sz="16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35760" y="2082334"/>
            <a:ext cx="2858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Services without authentication</a:t>
            </a:r>
            <a:endParaRPr lang="en-US" sz="1600" i="1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536160" y="22048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6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 animBg="1"/>
      <p:bldP spid="26" grpId="0" animBg="1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0983" y="188640"/>
            <a:ext cx="8971023" cy="537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Growing the service catalogue through partnerships</a:t>
            </a:r>
            <a:endParaRPr lang="en-US" dirty="0"/>
          </a:p>
        </p:txBody>
      </p:sp>
      <p:pic>
        <p:nvPicPr>
          <p:cNvPr id="8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10" y="2853990"/>
            <a:ext cx="1784961" cy="2231201"/>
          </a:xfrm>
          <a:prstGeom prst="rect">
            <a:avLst/>
          </a:prstGeom>
        </p:spPr>
      </p:pic>
      <p:sp>
        <p:nvSpPr>
          <p:cNvPr id="21" name="Line Callout 1 20"/>
          <p:cNvSpPr/>
          <p:nvPr/>
        </p:nvSpPr>
        <p:spPr>
          <a:xfrm>
            <a:off x="551384" y="1772816"/>
            <a:ext cx="3672408" cy="2088232"/>
          </a:xfrm>
          <a:prstGeom prst="borderCallout1">
            <a:avLst>
              <a:gd name="adj1" fmla="val 55323"/>
              <a:gd name="adj2" fmla="val 100899"/>
              <a:gd name="adj3" fmla="val 81127"/>
              <a:gd name="adj4" fmla="val 1274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INFRAEOSC-04:</a:t>
            </a:r>
          </a:p>
          <a:p>
            <a:pPr marL="360363" lvl="1" indent="-173038">
              <a:buFont typeface="Arial"/>
              <a:buChar char="•"/>
            </a:pPr>
            <a:r>
              <a:rPr lang="en-US" dirty="0"/>
              <a:t>Life and medical sciences</a:t>
            </a:r>
          </a:p>
          <a:p>
            <a:pPr marL="360363" lvl="1" indent="-173038">
              <a:buFont typeface="Arial"/>
              <a:buChar char="•"/>
            </a:pPr>
            <a:r>
              <a:rPr lang="en-US" dirty="0"/>
              <a:t>Neutron &amp; photon physics</a:t>
            </a:r>
          </a:p>
          <a:p>
            <a:pPr marL="360363" lvl="1" indent="-173038">
              <a:buFont typeface="Arial"/>
              <a:buChar char="•"/>
            </a:pPr>
            <a:r>
              <a:rPr lang="en-US" dirty="0"/>
              <a:t>Social Sciences and Humanities</a:t>
            </a:r>
          </a:p>
          <a:p>
            <a:pPr marL="360363" lvl="1" indent="-173038">
              <a:buFont typeface="Arial"/>
              <a:buChar char="•"/>
            </a:pPr>
            <a:r>
              <a:rPr lang="en-US" dirty="0"/>
              <a:t>Environmental Sciences</a:t>
            </a:r>
          </a:p>
          <a:p>
            <a:pPr marL="360363" lvl="1" indent="-173038">
              <a:buFont typeface="Arial"/>
              <a:buChar char="•"/>
            </a:pPr>
            <a:r>
              <a:rPr lang="en-US" dirty="0" err="1"/>
              <a:t>Astro</a:t>
            </a:r>
            <a:r>
              <a:rPr lang="en-US" dirty="0"/>
              <a:t>- and </a:t>
            </a:r>
            <a:r>
              <a:rPr lang="en-US" dirty="0" err="1"/>
              <a:t>astro</a:t>
            </a:r>
            <a:r>
              <a:rPr lang="en-US" dirty="0"/>
              <a:t>-particle physics</a:t>
            </a:r>
          </a:p>
          <a:p>
            <a:pPr algn="ctr"/>
            <a:endParaRPr lang="en-US" dirty="0"/>
          </a:p>
        </p:txBody>
      </p:sp>
      <p:sp>
        <p:nvSpPr>
          <p:cNvPr id="22" name="Line Callout 1 21"/>
          <p:cNvSpPr/>
          <p:nvPr/>
        </p:nvSpPr>
        <p:spPr>
          <a:xfrm>
            <a:off x="551391" y="4426321"/>
            <a:ext cx="3672407" cy="730881"/>
          </a:xfrm>
          <a:prstGeom prst="borderCallout1">
            <a:avLst>
              <a:gd name="adj1" fmla="val 58186"/>
              <a:gd name="adj2" fmla="val 100899"/>
              <a:gd name="adj3" fmla="val -47173"/>
              <a:gd name="adj4" fmla="val 1286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INFRAEOSC-01: Commercial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23" name="Line Callout 1 22"/>
          <p:cNvSpPr/>
          <p:nvPr/>
        </p:nvSpPr>
        <p:spPr>
          <a:xfrm>
            <a:off x="7752184" y="1762025"/>
            <a:ext cx="4104456" cy="730881"/>
          </a:xfrm>
          <a:prstGeom prst="borderCallout1">
            <a:avLst>
              <a:gd name="adj1" fmla="val 50288"/>
              <a:gd name="adj2" fmla="val -496"/>
              <a:gd name="adj3" fmla="val 191726"/>
              <a:gd name="adj4" fmla="val -218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INFRAEOSC-02:  </a:t>
            </a:r>
            <a:r>
              <a:rPr lang="en-US" dirty="0" smtClean="0"/>
              <a:t>New </a:t>
            </a:r>
            <a:r>
              <a:rPr lang="en-US" dirty="0"/>
              <a:t>innovative services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7752184" y="3202180"/>
            <a:ext cx="4104456" cy="730881"/>
          </a:xfrm>
          <a:prstGeom prst="borderCallout1">
            <a:avLst>
              <a:gd name="adj1" fmla="val 50288"/>
              <a:gd name="adj2" fmla="val -496"/>
              <a:gd name="adj3" fmla="val 75238"/>
              <a:gd name="adj4" fmla="val -180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INFRAEOSC-</a:t>
            </a:r>
            <a:r>
              <a:rPr lang="en-US" dirty="0" smtClean="0"/>
              <a:t>05(b):  National </a:t>
            </a:r>
            <a:r>
              <a:rPr lang="en-US" dirty="0"/>
              <a:t>services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7752184" y="4437122"/>
            <a:ext cx="4104456" cy="730881"/>
          </a:xfrm>
          <a:prstGeom prst="borderCallout1">
            <a:avLst>
              <a:gd name="adj1" fmla="val 50288"/>
              <a:gd name="adj2" fmla="val -496"/>
              <a:gd name="adj3" fmla="val -27429"/>
              <a:gd name="adj4" fmla="val -22946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Research infrastructures (ERICs)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1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8AAAB-D28D-7648-9EC5-F5E0756AA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TRL - Method of gauging the maturity of technology/service, used by EC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2BFCA52-0313-0740-B779-B13833C6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Technology Readiness Level (TRL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72D4A98B-F6D8-DE45-A6EB-F28D64328E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91477" y="1844824"/>
          <a:ext cx="7776864" cy="272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355">
                  <a:extLst>
                    <a:ext uri="{9D8B030D-6E8A-4147-A177-3AD203B41FA5}">
                      <a16:colId xmlns="" xmlns:a16="http://schemas.microsoft.com/office/drawing/2014/main" val="2759041818"/>
                    </a:ext>
                  </a:extLst>
                </a:gridCol>
                <a:gridCol w="6674509">
                  <a:extLst>
                    <a:ext uri="{9D8B030D-6E8A-4147-A177-3AD203B41FA5}">
                      <a16:colId xmlns="" xmlns:a16="http://schemas.microsoft.com/office/drawing/2014/main" val="1881936068"/>
                    </a:ext>
                  </a:extLst>
                </a:gridCol>
              </a:tblGrid>
              <a:tr h="252466">
                <a:tc>
                  <a:txBody>
                    <a:bodyPr/>
                    <a:lstStyle/>
                    <a:p>
                      <a:r>
                        <a:rPr lang="en-US" sz="1050" dirty="0"/>
                        <a:t>TRL Level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Description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128684937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Basic principles observed 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263755078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Technology concept formulated 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2912786103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Experimental proof of concept 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3161961485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Technology validated in lab 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715527444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Technology validated in relevant environment 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3077283753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Technology demonstrated in relevant environment 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3264292245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System prototype demonstration in operational environment 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758698771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System complete and qualified 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212733421"/>
                  </a:ext>
                </a:extLst>
              </a:tr>
              <a:tr h="2599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Actual system proven in operational environment </a:t>
                      </a: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="" xmlns:a16="http://schemas.microsoft.com/office/drawing/2014/main" val="1649359493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02D7A5F-11A3-4044-AAD5-04E12CCE9CC0}"/>
              </a:ext>
            </a:extLst>
          </p:cNvPr>
          <p:cNvSpPr txBox="1">
            <a:spLocks/>
          </p:cNvSpPr>
          <p:nvPr/>
        </p:nvSpPr>
        <p:spPr>
          <a:xfrm>
            <a:off x="335360" y="4797168"/>
            <a:ext cx="11521280" cy="144015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TRL8 &amp; 9 </a:t>
            </a:r>
            <a:r>
              <a:rPr lang="en-US" sz="1800" dirty="0"/>
              <a:t>– considered Production Level within EOSC-hub:</a:t>
            </a:r>
          </a:p>
          <a:p>
            <a:pPr lvl="1"/>
            <a:r>
              <a:rPr lang="en-US" sz="1600" dirty="0"/>
              <a:t>past development and </a:t>
            </a:r>
            <a:r>
              <a:rPr lang="en-US" sz="1600" dirty="0" err="1"/>
              <a:t>PoC</a:t>
            </a:r>
            <a:r>
              <a:rPr lang="en-US" sz="1600" dirty="0"/>
              <a:t>/pilot/pre-production stages</a:t>
            </a:r>
          </a:p>
          <a:p>
            <a:pPr lvl="1"/>
            <a:r>
              <a:rPr lang="en-US" sz="1600" dirty="0"/>
              <a:t>evident to users which functionalities are </a:t>
            </a:r>
            <a:r>
              <a:rPr lang="en-US" sz="1600" dirty="0" smtClean="0"/>
              <a:t>present</a:t>
            </a:r>
            <a:endParaRPr lang="en-US" sz="1600" dirty="0"/>
          </a:p>
          <a:p>
            <a:pPr lvl="1"/>
            <a:r>
              <a:rPr lang="en-US" sz="1600" dirty="0"/>
              <a:t>users’ reasonable expectation of stability are met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681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slide_base</Template>
  <TotalTime>5258</TotalTime>
  <Words>923</Words>
  <Application>Microsoft Macintosh PowerPoint</Application>
  <PresentationFormat>Custom</PresentationFormat>
  <Paragraphs>183</Paragraphs>
  <Slides>11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slide_base</vt:lpstr>
      <vt:lpstr>PowerPoint Presentation</vt:lpstr>
      <vt:lpstr>PowerPoint Presentation</vt:lpstr>
      <vt:lpstr>EOSC-hub: services &amp; service areas today</vt:lpstr>
      <vt:lpstr>Become a service provider https://www.eosc-hub.eu/join-as-service-provider  </vt:lpstr>
      <vt:lpstr>EOSC-hub makes services and data F.A.I.R. </vt:lpstr>
      <vt:lpstr>EOSC-hub makes services reliable</vt:lpstr>
      <vt:lpstr>Participate in EOSC-hub</vt:lpstr>
      <vt:lpstr>Growing the service catalogue through partnerships</vt:lpstr>
      <vt:lpstr>Technology Readiness Level (TRL)</vt:lpstr>
      <vt:lpstr>Cross-coordination across EOSC initiatives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Andreozzi</dc:creator>
  <cp:lastModifiedBy>Gergely Sipos</cp:lastModifiedBy>
  <cp:revision>77</cp:revision>
  <dcterms:created xsi:type="dcterms:W3CDTF">2018-10-09T15:59:44Z</dcterms:created>
  <dcterms:modified xsi:type="dcterms:W3CDTF">2018-10-16T07:54:19Z</dcterms:modified>
</cp:coreProperties>
</file>