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8" r:id="rId3"/>
    <p:sldId id="351" r:id="rId4"/>
    <p:sldId id="356" r:id="rId5"/>
    <p:sldId id="358" r:id="rId6"/>
    <p:sldId id="359" r:id="rId7"/>
    <p:sldId id="355" r:id="rId8"/>
    <p:sldId id="354" r:id="rId9"/>
    <p:sldId id="360" r:id="rId10"/>
    <p:sldId id="361" r:id="rId11"/>
    <p:sldId id="28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46"/>
    <a:srgbClr val="B5892D"/>
    <a:srgbClr val="75A5D8"/>
    <a:srgbClr val="E2E4EA"/>
    <a:srgbClr val="1D2F45"/>
    <a:srgbClr val="75A4D9"/>
    <a:srgbClr val="1670C9"/>
    <a:srgbClr val="2D4E77"/>
    <a:srgbClr val="575989"/>
    <a:srgbClr val="12A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46" autoAdjust="0"/>
    <p:restoredTop sz="96405" autoAdjust="0"/>
  </p:normalViewPr>
  <p:slideViewPr>
    <p:cSldViewPr>
      <p:cViewPr>
        <p:scale>
          <a:sx n="88" d="100"/>
          <a:sy n="88" d="100"/>
        </p:scale>
        <p:origin x="-560" y="-3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0858CEE-81EB-44FD-96A5-EC8E9A3EEC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E06C995-3150-46D5-8652-A3F1B7DFBF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DF400-AF8F-46F3-A516-4D72EE0ED80B}" type="datetimeFigureOut">
              <a:rPr lang="en-GB" smtClean="0"/>
              <a:t>18. 10. 15.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CFC63A5-05B4-48B1-8024-437B84EDEF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9814F89-CD0B-4549-AE0A-5F2F1D3DA9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3B65D-61F5-4600-A226-9142CB3199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963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16906-B6A1-4E52-BE69-9D249F819B11}" type="datetimeFigureOut">
              <a:rPr lang="it-IT" smtClean="0"/>
              <a:t>18. 10. 15.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48A20-7C99-4A4D-BF06-6E8ADEA4D03E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496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7578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Explain that users and service providers can participate in EOSC either as a service provider in offering a (thematic) service to researchers, to the end user. But services providers can also participate in EOSC as user or customer of services and resources provided via EOSC. The constrains under which a service is offered or can be used must be clear and can differ. The constrains under which a service is offered can differ because of community, national constrains or can depend on different requirements, for example the amount of resources requested. </a:t>
            </a:r>
          </a:p>
          <a:p>
            <a:endParaRPr lang="en-US" dirty="0" smtClean="0"/>
          </a:p>
          <a:p>
            <a:r>
              <a:rPr lang="en-US" dirty="0" smtClean="0"/>
              <a:t>A customer assembles</a:t>
            </a:r>
            <a:r>
              <a:rPr lang="en-US" baseline="0" dirty="0" smtClean="0"/>
              <a:t> </a:t>
            </a:r>
            <a:r>
              <a:rPr lang="en-US" dirty="0" smtClean="0"/>
              <a:t>a service (instance)</a:t>
            </a:r>
            <a:r>
              <a:rPr lang="en-US" baseline="0" dirty="0" smtClean="0"/>
              <a:t> </a:t>
            </a:r>
            <a:r>
              <a:rPr lang="en-US" dirty="0" smtClean="0"/>
              <a:t>for a group of users he/she represents. </a:t>
            </a:r>
          </a:p>
          <a:p>
            <a:r>
              <a:rPr lang="en-US" dirty="0" smtClean="0"/>
              <a:t>Users</a:t>
            </a:r>
            <a:r>
              <a:rPr lang="en-US" baseline="0" dirty="0" smtClean="0"/>
              <a:t> use already configured service instances.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Thematic services can choose whether or not to be present in the Marketplace. If they opt out from the Marketplace then users will be redirected to them from the EOSC-hub website.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7644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EC definition of the Technology Readiness Levels. The TRL levels are linked to the different phases within Service Development process.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8648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3" y="487774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63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7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D4785B6D-81EF-4C62-AB07-6BE079FA42A0}"/>
              </a:ext>
            </a:extLst>
          </p:cNvPr>
          <p:cNvSpPr txBox="1"/>
          <p:nvPr userDrawn="1"/>
        </p:nvSpPr>
        <p:spPr>
          <a:xfrm>
            <a:off x="1937699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:a16="http://schemas.microsoft.com/office/drawing/2014/main" xmlns="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869160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803"/>
            <a:ext cx="4916163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xmlns="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1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8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C845C680-D108-E640-80EA-81BC37A566B7}" type="datetime1">
              <a:rPr lang="en-US" smtClean="0"/>
              <a:t>18. 10. 15.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is-IS" smtClean="0"/>
              <a:t>DI4R 2018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5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4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9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82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3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9" y="26050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6765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8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C845C680-D108-E640-80EA-81BC37A566B7}" type="datetime1">
              <a:rPr lang="en-US" smtClean="0"/>
              <a:t>18. 10. 15.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is-IS" smtClean="0"/>
              <a:t>DI4R 2018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5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4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9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82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3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9" y="26050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6765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="" xmlns:a16="http://schemas.microsoft.com/office/drawing/2014/main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8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="" xmlns:a16="http://schemas.microsoft.com/office/drawing/2014/main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18. 10. 15.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="" xmlns:a16="http://schemas.microsoft.com/office/drawing/2014/main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="" xmlns:a16="http://schemas.microsoft.com/office/drawing/2014/main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5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="" xmlns:a16="http://schemas.microsoft.com/office/drawing/2014/main" id="{833973A6-C1BB-1043-8DAC-B993CBB6D983}"/>
              </a:ext>
            </a:extLst>
          </p:cNvPr>
          <p:cNvSpPr/>
          <p:nvPr userDrawn="1"/>
        </p:nvSpPr>
        <p:spPr>
          <a:xfrm>
            <a:off x="11266784" y="638134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9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82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3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="" xmlns:a16="http://schemas.microsoft.com/office/drawing/2014/main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="" xmlns:a16="http://schemas.microsoft.com/office/drawing/2014/main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9" y="26050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9214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Content">
  <p:cSld name="6_Title &amp;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75" b="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body" idx="1"/>
          </p:nvPr>
        </p:nvSpPr>
        <p:spPr>
          <a:xfrm>
            <a:off x="335360" y="1268768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306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8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6E523F1-2C07-2D43-A923-489D0E829709}" type="datetime1">
              <a:rPr lang="en-US" smtClean="0"/>
              <a:t>18. 10. 15.</a:t>
            </a:fld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80" b="0" i="0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is-IS" smtClean="0"/>
              <a:t>DI4R 2018</a:t>
            </a:r>
            <a:endParaRPr/>
          </a:p>
        </p:txBody>
      </p:sp>
      <p:cxnSp>
        <p:nvCxnSpPr>
          <p:cNvPr id="31" name="Google Shape;31;p3"/>
          <p:cNvCxnSpPr/>
          <p:nvPr/>
        </p:nvCxnSpPr>
        <p:spPr>
          <a:xfrm rot="10800000">
            <a:off x="335359" y="6376258"/>
            <a:ext cx="11521280" cy="5085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3"/>
          <p:cNvSpPr/>
          <p:nvPr/>
        </p:nvSpPr>
        <p:spPr>
          <a:xfrm>
            <a:off x="11266784" y="6381343"/>
            <a:ext cx="589856" cy="293117"/>
          </a:xfrm>
          <a:prstGeom prst="rect">
            <a:avLst/>
          </a:prstGeom>
          <a:solidFill>
            <a:srgbClr val="1D2F45">
              <a:alpha val="25882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6714449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10504882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8508623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37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"/>
          <p:cNvSpPr txBox="1">
            <a:spLocks noGrp="1"/>
          </p:cNvSpPr>
          <p:nvPr>
            <p:ph type="title"/>
          </p:nvPr>
        </p:nvSpPr>
        <p:spPr>
          <a:xfrm>
            <a:off x="3882233" y="131650"/>
            <a:ext cx="6887200" cy="62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None/>
              <a:defRPr sz="3200" b="1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3200" b="1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934449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18. 10. 15.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Footer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868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5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8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10/10/2018</a:t>
            </a:r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DI4R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5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8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11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5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6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80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27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38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48E551BA-809B-467E-B7BF-CDFEA85965DB}"/>
              </a:ext>
            </a:extLst>
          </p:cNvPr>
          <p:cNvSpPr/>
          <p:nvPr userDrawn="1"/>
        </p:nvSpPr>
        <p:spPr>
          <a:xfrm>
            <a:off x="11414248" y="637625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ttangolo 17"/>
          <p:cNvSpPr>
            <a:spLocks/>
          </p:cNvSpPr>
          <p:nvPr userDrawn="1"/>
        </p:nvSpPr>
        <p:spPr>
          <a:xfrm>
            <a:off x="4152618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2" name="Rettangolo 21"/>
          <p:cNvSpPr>
            <a:spLocks/>
          </p:cNvSpPr>
          <p:nvPr userDrawn="1"/>
        </p:nvSpPr>
        <p:spPr>
          <a:xfrm>
            <a:off x="7920211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4" name="Rettangolo 23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105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66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80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10/10/2018</a:t>
            </a:r>
            <a:endParaRPr lang="en-US" dirty="0"/>
          </a:p>
        </p:txBody>
      </p:sp>
      <p:sp>
        <p:nvSpPr>
          <p:cNvPr id="37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DI4R</a:t>
            </a:r>
            <a:endParaRPr lang="en-US" dirty="0"/>
          </a:p>
        </p:txBody>
      </p:sp>
      <p:cxnSp>
        <p:nvCxnSpPr>
          <p:cNvPr id="38" name="Connettore 1 37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5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1" name="Immagine 40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xmlns="" id="{DC876967-883E-418D-B4C9-65119C6FA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27"/>
            <a:ext cx="12192000" cy="31783"/>
          </a:xfrm>
          <a:prstGeom prst="rect">
            <a:avLst/>
          </a:prstGeom>
        </p:spPr>
      </p:pic>
      <p:sp>
        <p:nvSpPr>
          <p:cNvPr id="42" name="Titolo 1">
            <a:extLst>
              <a:ext uri="{FF2B5EF4-FFF2-40B4-BE49-F238E27FC236}">
                <a16:creationId xmlns:a16="http://schemas.microsoft.com/office/drawing/2014/main" xmlns="" id="{AE87A924-9A41-49C3-B3AA-B18C27B82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0983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DE633CC4-435D-416E-AA98-4662B8A85FE2}"/>
              </a:ext>
            </a:extLst>
          </p:cNvPr>
          <p:cNvSpPr/>
          <p:nvPr userDrawn="1"/>
        </p:nvSpPr>
        <p:spPr>
          <a:xfrm>
            <a:off x="11414248" y="637625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6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8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11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105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66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80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9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10/10/2018</a:t>
            </a:r>
            <a:endParaRPr lang="en-US" dirty="0"/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DI4R</a:t>
            </a:r>
            <a:endParaRPr lang="en-US" dirty="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5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2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:a16="http://schemas.microsoft.com/office/drawing/2014/main" xmlns="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0702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51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5" y="3631913"/>
            <a:ext cx="7759775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7" y="294460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2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xmlns="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5" y="2286680"/>
            <a:ext cx="5756583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6536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6AEF2F36-B244-4AAF-8FF9-09D26625E39C}"/>
              </a:ext>
            </a:extLst>
          </p:cNvPr>
          <p:cNvGrpSpPr/>
          <p:nvPr userDrawn="1"/>
        </p:nvGrpSpPr>
        <p:grpSpPr>
          <a:xfrm>
            <a:off x="4192277" y="4365109"/>
            <a:ext cx="3956040" cy="633228"/>
            <a:chOff x="4269008" y="5638956"/>
            <a:chExt cx="3956040" cy="633228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xmlns="" id="{4E9FBBCD-1A09-854C-AD37-ABFC23BF72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9008" y="5666091"/>
              <a:ext cx="630033" cy="578959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xmlns="" id="{AB059FA9-527F-3047-9752-9021170989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3505" y="5638956"/>
              <a:ext cx="658903" cy="633228"/>
            </a:xfrm>
            <a:prstGeom prst="rect">
              <a:avLst/>
            </a:prstGeom>
          </p:spPr>
        </p:pic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xmlns="" id="{0C463FB9-8E58-4D7E-9AEC-9058EB62CFA0}"/>
                </a:ext>
              </a:extLst>
            </p:cNvPr>
            <p:cNvSpPr txBox="1"/>
            <p:nvPr userDrawn="1"/>
          </p:nvSpPr>
          <p:spPr>
            <a:xfrm>
              <a:off x="4759216" y="5755515"/>
              <a:ext cx="15529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000" dirty="0">
                  <a:solidFill>
                    <a:srgbClr val="1C3046"/>
                  </a:solidFill>
                  <a:ea typeface="Source Sans Pro" charset="0"/>
                  <a:cs typeface="Source Sans Pro" charset="0"/>
                </a:rPr>
                <a:t>eosc-hub.eu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xmlns="" id="{7C1AC704-9BA4-4C9D-8727-21E0A6C216B1}"/>
                </a:ext>
              </a:extLst>
            </p:cNvPr>
            <p:cNvSpPr txBox="1"/>
            <p:nvPr userDrawn="1"/>
          </p:nvSpPr>
          <p:spPr>
            <a:xfrm>
              <a:off x="6600056" y="5755515"/>
              <a:ext cx="16249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000" dirty="0">
                  <a:solidFill>
                    <a:srgbClr val="1C3046"/>
                  </a:solidFill>
                  <a:ea typeface="Source Sans Pro" charset="0"/>
                  <a:cs typeface="Source Sans Pro" charset="0"/>
                </a:rPr>
                <a:t>@</a:t>
              </a:r>
              <a:r>
                <a:rPr lang="en-GB" sz="2000" dirty="0" err="1">
                  <a:solidFill>
                    <a:srgbClr val="1C3046"/>
                  </a:solidFill>
                  <a:ea typeface="Source Sans Pro" charset="0"/>
                  <a:cs typeface="Source Sans Pro" charset="0"/>
                </a:rPr>
                <a:t>EOSC_eu</a:t>
              </a:r>
              <a:endPara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endParaRPr>
            </a:p>
          </p:txBody>
        </p:sp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824" y="1643600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:a16="http://schemas.microsoft.com/office/drawing/2014/main" xmlns="" id="{B9E0F5DF-28BF-4603-9413-29E52713A802}"/>
              </a:ext>
            </a:extLst>
          </p:cNvPr>
          <p:cNvSpPr txBox="1"/>
          <p:nvPr userDrawn="1"/>
        </p:nvSpPr>
        <p:spPr>
          <a:xfrm>
            <a:off x="1116253" y="1902612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:a16="http://schemas.microsoft.com/office/drawing/2014/main" xmlns="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:a16="http://schemas.microsoft.com/office/drawing/2014/main" xmlns="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557573BB-FFBE-4128-A867-CF98847BD44E}"/>
              </a:ext>
            </a:extLst>
          </p:cNvPr>
          <p:cNvGrpSpPr/>
          <p:nvPr userDrawn="1"/>
        </p:nvGrpSpPr>
        <p:grpSpPr>
          <a:xfrm>
            <a:off x="935079" y="5956688"/>
            <a:ext cx="10470447" cy="400110"/>
            <a:chOff x="899592" y="6271590"/>
            <a:chExt cx="7705726" cy="29446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8988A985-D8B4-4CF8-8BFF-2DFCB01A16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899592" y="6271590"/>
              <a:ext cx="842697" cy="294461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8396475E-36DF-4F28-A93D-81A651F090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813045" y="6349354"/>
              <a:ext cx="6792273" cy="2166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994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340772"/>
            <a:ext cx="5664629" cy="474744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SzPct val="100000"/>
              <a:buFontTx/>
              <a:buBlip>
                <a:blip r:embed="rId2"/>
              </a:buBlip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lang="en-GB" sz="26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lang="en-GB" sz="24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340772"/>
            <a:ext cx="5664629" cy="474744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657350" marR="0" indent="-45720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text</a:t>
            </a:r>
          </a:p>
          <a:p>
            <a:pPr lvl="1"/>
            <a:r>
              <a:rPr lang="it-IT" dirty="0"/>
              <a:t>Second </a:t>
            </a:r>
            <a:r>
              <a:rPr lang="it-IT" dirty="0" err="1"/>
              <a:t>level</a:t>
            </a:r>
            <a:endParaRPr lang="it-IT" dirty="0"/>
          </a:p>
          <a:p>
            <a:pPr lvl="2"/>
            <a:r>
              <a:rPr lang="it-IT" dirty="0"/>
              <a:t> Third </a:t>
            </a:r>
            <a:r>
              <a:rPr lang="it-IT" dirty="0" err="1"/>
              <a:t>level</a:t>
            </a:r>
            <a:endParaRPr lang="it-IT" dirty="0"/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20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13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106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67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81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5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Immagine 37">
            <a:extLst>
              <a:ext uri="{FF2B5EF4-FFF2-40B4-BE49-F238E27FC236}">
                <a16:creationId xmlns:a16="http://schemas.microsoft.com/office/drawing/2014/main" xmlns="" id="{6E92571F-B9E2-4515-A851-FD195B1690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pic>
        <p:nvPicPr>
          <p:cNvPr id="44" name="Immagine 43">
            <a:extLst>
              <a:ext uri="{FF2B5EF4-FFF2-40B4-BE49-F238E27FC236}">
                <a16:creationId xmlns:a16="http://schemas.microsoft.com/office/drawing/2014/main" xmlns="" id="{928418AB-C8AD-472B-89A7-2D6A16B3D9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  <p:sp>
        <p:nvSpPr>
          <p:cNvPr id="46" name="Rettangolo 45">
            <a:extLst>
              <a:ext uri="{FF2B5EF4-FFF2-40B4-BE49-F238E27FC236}">
                <a16:creationId xmlns:a16="http://schemas.microsoft.com/office/drawing/2014/main" xmlns="" id="{123C6A7A-0C9A-4D82-B852-DF92CC423C4B}"/>
              </a:ext>
            </a:extLst>
          </p:cNvPr>
          <p:cNvSpPr/>
          <p:nvPr userDrawn="1"/>
        </p:nvSpPr>
        <p:spPr>
          <a:xfrm>
            <a:off x="11266784" y="638134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xmlns="" id="{00EFEDC4-EF62-9343-9EE9-EB34B88B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2" name="Date Placeholder 3">
            <a:extLst>
              <a:ext uri="{FF2B5EF4-FFF2-40B4-BE49-F238E27FC236}">
                <a16:creationId xmlns:a16="http://schemas.microsoft.com/office/drawing/2014/main" xmlns="" id="{8BDDDF39-2847-5C45-8C28-79E66DD097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10/10/2018</a:t>
            </a:r>
            <a:endParaRPr lang="en-US" dirty="0"/>
          </a:p>
        </p:txBody>
      </p:sp>
      <p:sp>
        <p:nvSpPr>
          <p:cNvPr id="43" name="Footer Placeholder 4">
            <a:extLst>
              <a:ext uri="{FF2B5EF4-FFF2-40B4-BE49-F238E27FC236}">
                <a16:creationId xmlns:a16="http://schemas.microsoft.com/office/drawing/2014/main" xmlns="" id="{E515CF22-948A-774C-8025-06D4D9860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DI4R</a:t>
            </a:r>
            <a:endParaRPr lang="en-US" dirty="0"/>
          </a:p>
        </p:txBody>
      </p:sp>
      <p:sp>
        <p:nvSpPr>
          <p:cNvPr id="40" name="Segnaposto testo 3">
            <a:extLst>
              <a:ext uri="{FF2B5EF4-FFF2-40B4-BE49-F238E27FC236}">
                <a16:creationId xmlns:a16="http://schemas.microsoft.com/office/drawing/2014/main" xmlns="" id="{26E22B5B-74B7-984A-B35C-01F845E6DC7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9" y="26050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643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&amp; Text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01252496-1750-864D-B854-CEE0315DE69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 rot="5400000">
            <a:off x="3647727" y="-2043607"/>
            <a:ext cx="4896546" cy="11521280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50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50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50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50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657350" marR="0" indent="-45720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50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r>
              <a:rPr lang="en-GB" noProof="0" dirty="0"/>
              <a:t> </a:t>
            </a:r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cxnSp>
        <p:nvCxnSpPr>
          <p:cNvPr id="40" name="Connettore 1 39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5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Immagine 31">
            <a:extLst>
              <a:ext uri="{FF2B5EF4-FFF2-40B4-BE49-F238E27FC236}">
                <a16:creationId xmlns:a16="http://schemas.microsoft.com/office/drawing/2014/main" xmlns="" id="{FA6B2CD8-FEE8-4B8F-B1F0-EA8D83797B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xmlns="" id="{0EBFEB97-F397-4880-BA39-E13E87E319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-1585"/>
            <a:ext cx="12192000" cy="56665"/>
          </a:xfrm>
          <a:prstGeom prst="rect">
            <a:avLst/>
          </a:prstGeom>
        </p:spPr>
      </p:pic>
      <p:sp>
        <p:nvSpPr>
          <p:cNvPr id="45" name="Rettangolo 44">
            <a:extLst>
              <a:ext uri="{FF2B5EF4-FFF2-40B4-BE49-F238E27FC236}">
                <a16:creationId xmlns:a16="http://schemas.microsoft.com/office/drawing/2014/main" xmlns="" id="{D9796DA9-E1E4-4FB4-8943-01C592107B8A}"/>
              </a:ext>
            </a:extLst>
          </p:cNvPr>
          <p:cNvSpPr/>
          <p:nvPr userDrawn="1"/>
        </p:nvSpPr>
        <p:spPr>
          <a:xfrm>
            <a:off x="11266784" y="638134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xmlns="" id="{08331AB2-FA10-F049-BA93-704EC2A5F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89817EDF-DE74-3540-B1AD-C331BAC215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10/10/2018</a:t>
            </a: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0BE6B5B4-AF6A-764F-AC9F-BFC02551E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DI4R</a:t>
            </a:r>
            <a:endParaRPr lang="en-US" dirty="0"/>
          </a:p>
        </p:txBody>
      </p:sp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2D92F18E-5415-984E-8376-0329B157E5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9" y="26050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9754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8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10/10/2018</a:t>
            </a:r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DI4R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5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4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9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82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3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9" y="26050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4914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18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4" r:id="rId3"/>
    <p:sldLayoutId id="2147483709" r:id="rId4"/>
    <p:sldLayoutId id="2147483712" r:id="rId5"/>
    <p:sldLayoutId id="2147483711" r:id="rId6"/>
    <p:sldLayoutId id="2147483714" r:id="rId7"/>
    <p:sldLayoutId id="2147483715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6" r:id="rId14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go.egi.eu/miuf2018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go.egi.eu/corbe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Relationship Id="rId3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go.egi.eu/miuf" TargetMode="External"/><Relationship Id="rId3" Type="http://schemas.openxmlformats.org/officeDocument/2006/relationships/hyperlink" Target="https://eosc-hub.eu/catalogu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osc-hub.eu/join-as-service-provider" TargetMode="External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4" Type="http://schemas.openxmlformats.org/officeDocument/2006/relationships/image" Target="../media/image20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xmlns="" id="{E5888FF4-7091-F547-BED3-1E8B9F928902}"/>
              </a:ext>
            </a:extLst>
          </p:cNvPr>
          <p:cNvSpPr txBox="1">
            <a:spLocks/>
          </p:cNvSpPr>
          <p:nvPr/>
        </p:nvSpPr>
        <p:spPr>
          <a:xfrm>
            <a:off x="1343472" y="2780927"/>
            <a:ext cx="9793088" cy="576065"/>
          </a:xfrm>
          <a:prstGeom prst="rect">
            <a:avLst/>
          </a:prstGeom>
        </p:spPr>
        <p:txBody>
          <a:bodyPr vert="horz">
            <a:scene3d>
              <a:camera prst="orthographicFront"/>
              <a:lightRig rig="threePt" dir="t"/>
            </a:scene3d>
            <a:sp3d contourW="12700">
              <a:contourClr>
                <a:srgbClr val="1C3046"/>
              </a:contourClr>
            </a:sp3d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sz="3600" dirty="0">
                <a:solidFill>
                  <a:srgbClr val="1C3046"/>
                </a:solidFill>
                <a:latin typeface="+mn-lt"/>
              </a:rPr>
              <a:t>Updates about </a:t>
            </a:r>
            <a:r>
              <a:rPr lang="en-GB" sz="3600" dirty="0" smtClean="0">
                <a:solidFill>
                  <a:srgbClr val="1C3046"/>
                </a:solidFill>
                <a:latin typeface="+mn-lt"/>
              </a:rPr>
              <a:t>the European Open Science Cloud from </a:t>
            </a:r>
            <a:r>
              <a:rPr lang="en-GB" sz="3600" dirty="0">
                <a:solidFill>
                  <a:srgbClr val="1C3046"/>
                </a:solidFill>
                <a:latin typeface="+mn-lt"/>
              </a:rPr>
              <a:t>the EOSC-hub project</a:t>
            </a:r>
            <a:endParaRPr lang="en-GB" sz="3600" b="1" dirty="0">
              <a:solidFill>
                <a:srgbClr val="1C3046"/>
              </a:solidFill>
              <a:latin typeface="+mn-lt"/>
            </a:endParaRP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DA40618A-E780-6B4C-9F22-53ADEAFB468E}"/>
              </a:ext>
            </a:extLst>
          </p:cNvPr>
          <p:cNvSpPr txBox="1">
            <a:spLocks/>
          </p:cNvSpPr>
          <p:nvPr/>
        </p:nvSpPr>
        <p:spPr>
          <a:xfrm>
            <a:off x="1343472" y="3933055"/>
            <a:ext cx="9793088" cy="576065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b="0" dirty="0" smtClean="0">
                <a:solidFill>
                  <a:srgbClr val="B5892D"/>
                </a:solidFill>
                <a:latin typeface="+mn-lt"/>
              </a:rPr>
              <a:t>Gergely </a:t>
            </a:r>
            <a:r>
              <a:rPr lang="en-GB" b="0" dirty="0" smtClean="0">
                <a:solidFill>
                  <a:srgbClr val="B5892D"/>
                </a:solidFill>
                <a:latin typeface="+mn-lt"/>
              </a:rPr>
              <a:t>Sipos </a:t>
            </a:r>
            <a:r>
              <a:rPr lang="en-GB" sz="2000" b="0" dirty="0" smtClean="0">
                <a:solidFill>
                  <a:srgbClr val="B5892D"/>
                </a:solidFill>
                <a:latin typeface="+mn-lt"/>
              </a:rPr>
              <a:t>EGI </a:t>
            </a:r>
            <a:r>
              <a:rPr lang="en-GB" sz="2000" b="0" dirty="0" smtClean="0">
                <a:solidFill>
                  <a:srgbClr val="B5892D"/>
                </a:solidFill>
                <a:latin typeface="+mn-lt"/>
              </a:rPr>
              <a:t>Foundation</a:t>
            </a:r>
            <a:endParaRPr lang="en-GB" b="0" dirty="0" smtClean="0">
              <a:solidFill>
                <a:srgbClr val="B5892D"/>
              </a:solidFill>
              <a:latin typeface="+mn-lt"/>
            </a:endParaRPr>
          </a:p>
          <a:p>
            <a:pPr algn="l"/>
            <a:r>
              <a:rPr lang="en-GB" sz="2000" b="0" dirty="0" smtClean="0">
                <a:solidFill>
                  <a:srgbClr val="B5892D"/>
                </a:solidFill>
                <a:latin typeface="+mn-lt"/>
              </a:rPr>
              <a:t>Member of CORBEL e-Infrastructure Board</a:t>
            </a:r>
            <a:endParaRPr lang="en-GB" sz="2000" b="0" dirty="0" smtClean="0">
              <a:solidFill>
                <a:srgbClr val="B5892D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A7AD28B-C595-4505-A53C-4A8CA5E69B72}"/>
              </a:ext>
            </a:extLst>
          </p:cNvPr>
          <p:cNvSpPr txBox="1"/>
          <p:nvPr/>
        </p:nvSpPr>
        <p:spPr>
          <a:xfrm>
            <a:off x="9433048" y="6453336"/>
            <a:ext cx="27116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n-GB" sz="1600" b="1" dirty="0">
                <a:solidFill>
                  <a:srgbClr val="1C3046"/>
                </a:solidFill>
              </a:rPr>
              <a:t>Dissemination level</a:t>
            </a:r>
            <a:r>
              <a:rPr lang="en-GB" sz="1600" dirty="0">
                <a:solidFill>
                  <a:srgbClr val="1C3046"/>
                </a:solidFill>
              </a:rPr>
              <a:t>: Public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38845" y="5589240"/>
            <a:ext cx="6961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Slides </a:t>
            </a:r>
            <a:r>
              <a:rPr lang="en-US" sz="2800" dirty="0" smtClean="0"/>
              <a:t>available </a:t>
            </a:r>
            <a:r>
              <a:rPr lang="en-US" sz="2800" dirty="0" smtClean="0"/>
              <a:t>at </a:t>
            </a:r>
            <a:r>
              <a:rPr lang="en-US" sz="2800" dirty="0" smtClean="0">
                <a:hlinkClick r:id="rId2"/>
              </a:rPr>
              <a:t>http://go.egi.eu</a:t>
            </a:r>
            <a:r>
              <a:rPr lang="en-US" sz="2800" dirty="0" smtClean="0">
                <a:hlinkClick r:id="rId2"/>
              </a:rPr>
              <a:t>/</a:t>
            </a:r>
            <a:r>
              <a:rPr lang="en-US" sz="2800" dirty="0" smtClean="0">
                <a:hlinkClick r:id="rId2"/>
              </a:rPr>
              <a:t>corbel</a:t>
            </a:r>
            <a:r>
              <a:rPr lang="en-US" sz="2800" dirty="0" smtClean="0">
                <a:hlinkClick r:id="rId2"/>
              </a:rPr>
              <a:t>2018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64063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335360" y="1166281"/>
            <a:ext cx="11521280" cy="4855007"/>
          </a:xfrm>
        </p:spPr>
        <p:txBody>
          <a:bodyPr>
            <a:normAutofit lnSpcReduction="10000"/>
          </a:bodyPr>
          <a:lstStyle/>
          <a:p>
            <a:pPr marL="266700" indent="0">
              <a:buNone/>
            </a:pPr>
            <a:r>
              <a:rPr lang="en-US" b="1" dirty="0" smtClean="0"/>
              <a:t>Areas</a:t>
            </a:r>
            <a:r>
              <a:rPr lang="en-US" dirty="0" smtClean="0"/>
              <a:t>:</a:t>
            </a:r>
          </a:p>
          <a:p>
            <a:pPr marL="617538" indent="-190500"/>
            <a:r>
              <a:rPr lang="en-US" dirty="0" smtClean="0"/>
              <a:t>Offering groups of services</a:t>
            </a:r>
          </a:p>
          <a:p>
            <a:pPr marL="617538" indent="-190500"/>
            <a:r>
              <a:rPr lang="en-US" dirty="0" smtClean="0"/>
              <a:t>Service validation and provisioning</a:t>
            </a:r>
          </a:p>
          <a:p>
            <a:pPr marL="617538" indent="-190500"/>
            <a:r>
              <a:rPr lang="en-US" dirty="0" smtClean="0"/>
              <a:t>User support (online guides and technical helpdesk)</a:t>
            </a:r>
          </a:p>
          <a:p>
            <a:pPr marL="617538" indent="-190500"/>
            <a:r>
              <a:rPr lang="en-US" dirty="0" smtClean="0"/>
              <a:t>Training for users (service-specific training &amp; DMP)</a:t>
            </a:r>
          </a:p>
          <a:p>
            <a:pPr marL="617538" indent="-190500"/>
            <a:r>
              <a:rPr lang="en-US" dirty="0" smtClean="0"/>
              <a:t>Outreach and onboarding of users</a:t>
            </a:r>
          </a:p>
          <a:p>
            <a:pPr marL="266700" indent="0">
              <a:buNone/>
            </a:pPr>
            <a:endParaRPr lang="en-US" dirty="0" smtClean="0">
              <a:sym typeface="Wingdings"/>
            </a:endParaRPr>
          </a:p>
          <a:p>
            <a:pPr marL="723900" indent="-457200">
              <a:buFont typeface="Wingdings" charset="0"/>
              <a:buChar char="è"/>
            </a:pPr>
            <a:r>
              <a:rPr lang="en-US" b="1" dirty="0" smtClean="0">
                <a:solidFill>
                  <a:srgbClr val="B5892D"/>
                </a:solidFill>
                <a:sym typeface="Wingdings"/>
              </a:rPr>
              <a:t>EOSC-hub: collaboration framework for EOSC consortia targeting specific stakeholder groups </a:t>
            </a:r>
            <a:r>
              <a:rPr lang="en-US" dirty="0" smtClean="0">
                <a:sym typeface="Wingdings"/>
              </a:rPr>
              <a:t>(e.g. disciplinary groups / national groups / commercial entities)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10</a:t>
            </a:fld>
            <a:endParaRPr lang="uk-UA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Cross-coordination across EOSC initiatives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872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51984" y="116632"/>
            <a:ext cx="6189314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EOSC Stakeholders Forum</a:t>
            </a:r>
          </a:p>
          <a:p>
            <a:pPr algn="r"/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Vienna, 21-22/Nov</a:t>
            </a:r>
          </a:p>
          <a:p>
            <a:pPr algn="r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https://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eoscpilot.eu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/events/second-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</a:rPr>
              <a:t>eosc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-stakeholders-forum</a:t>
            </a:r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en-US" sz="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r"/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EOSC Launch event</a:t>
            </a:r>
          </a:p>
          <a:p>
            <a:pPr algn="r"/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Vienna, 23/Nov/2018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71664" y="5301208"/>
            <a:ext cx="6233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Slides </a:t>
            </a:r>
            <a:r>
              <a:rPr lang="en-US" sz="2800" dirty="0" smtClean="0"/>
              <a:t>available </a:t>
            </a:r>
            <a:r>
              <a:rPr lang="en-US" sz="2800" dirty="0" smtClean="0"/>
              <a:t>at </a:t>
            </a:r>
            <a:r>
              <a:rPr lang="en-US" sz="2800" dirty="0" smtClean="0">
                <a:hlinkClick r:id="rId2"/>
              </a:rPr>
              <a:t>http://</a:t>
            </a:r>
            <a:r>
              <a:rPr lang="en-US" sz="2800" dirty="0" smtClean="0">
                <a:hlinkClick r:id="rId2"/>
              </a:rPr>
              <a:t>go.egi.eu</a:t>
            </a:r>
            <a:r>
              <a:rPr lang="en-US" sz="2800" dirty="0" smtClean="0">
                <a:hlinkClick r:id="rId2"/>
              </a:rPr>
              <a:t>/corbel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71548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53A923E5-3980-4E68-B770-7C0B3391D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897" y="2132856"/>
            <a:ext cx="3880355" cy="3096344"/>
          </a:xfrm>
          <a:prstGeom prst="rect">
            <a:avLst/>
          </a:prstGeom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1991544" y="620688"/>
            <a:ext cx="5472608" cy="576064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1C3046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623392" y="105177"/>
            <a:ext cx="10585176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lang="en-GB" sz="26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lang="en-GB" sz="24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lang="en-GB" sz="2800" b="0" i="0" kern="1200" noProof="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/>
              <a:t>The project creates </a:t>
            </a:r>
            <a:r>
              <a:rPr lang="en-US" sz="3600" b="1" dirty="0">
                <a:solidFill>
                  <a:srgbClr val="B5892D"/>
                </a:solidFill>
              </a:rPr>
              <a:t>EOSC Hub</a:t>
            </a:r>
            <a:r>
              <a:rPr lang="en-US" sz="3600" b="1" dirty="0">
                <a:solidFill>
                  <a:schemeClr val="tx2"/>
                </a:solidFill>
              </a:rPr>
              <a:t>:</a:t>
            </a:r>
            <a:r>
              <a:rPr lang="en-US" sz="3600" dirty="0"/>
              <a:t> </a:t>
            </a:r>
          </a:p>
          <a:p>
            <a:pPr marL="0" indent="0" algn="ctr">
              <a:buNone/>
            </a:pPr>
            <a:r>
              <a:rPr lang="en-US" sz="3200" dirty="0"/>
              <a:t>a </a:t>
            </a:r>
            <a:r>
              <a:rPr lang="en-US" sz="3200" dirty="0">
                <a:solidFill>
                  <a:srgbClr val="1F497D"/>
                </a:solidFill>
              </a:rPr>
              <a:t>federated</a:t>
            </a:r>
            <a:r>
              <a:rPr lang="en-US" sz="3200" dirty="0"/>
              <a:t> integration and management system for EOSC</a:t>
            </a:r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2118301" y="1700813"/>
            <a:ext cx="224950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Baseline services (storage, compute, connectivity)</a:t>
            </a:r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  <a:p>
            <a:pPr marL="169863" indent="-169863">
              <a:buFont typeface="Arial"/>
              <a:buChar char="•"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Data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Applications &amp; tools</a:t>
            </a:r>
          </a:p>
          <a:p>
            <a:pPr marL="169863" indent="-169863">
              <a:buFont typeface="Arial"/>
              <a:buChar char="•"/>
            </a:pPr>
            <a:r>
              <a:rPr lang="is-IS" dirty="0" smtClean="0">
                <a:solidFill>
                  <a:schemeClr val="tx1">
                    <a:lumMod val="50000"/>
                  </a:schemeClr>
                </a:solidFill>
              </a:rPr>
              <a:t>Support: Training</a:t>
            </a:r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, consultants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09228" y="2060848"/>
            <a:ext cx="153118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Marketplace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AAI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Accounting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Monitoring</a:t>
            </a:r>
          </a:p>
          <a:p>
            <a:pPr marL="169863" indent="-169863">
              <a:buFont typeface="Arial"/>
              <a:buChar char="•"/>
            </a:pPr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…</a:t>
            </a:r>
          </a:p>
        </p:txBody>
      </p:sp>
      <p:sp>
        <p:nvSpPr>
          <p:cNvPr id="15" name="Rectangular Callout 14"/>
          <p:cNvSpPr/>
          <p:nvPr/>
        </p:nvSpPr>
        <p:spPr>
          <a:xfrm>
            <a:off x="118828" y="1988840"/>
            <a:ext cx="2016732" cy="1224136"/>
          </a:xfrm>
          <a:prstGeom prst="wedgeRectCallout">
            <a:avLst>
              <a:gd name="adj1" fmla="val 47714"/>
              <a:gd name="adj2" fmla="val -29481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From the consortium AND from </a:t>
            </a:r>
            <a:r>
              <a:rPr lang="is-IS" b="1" dirty="0">
                <a:solidFill>
                  <a:schemeClr val="accent6">
                    <a:lumMod val="50000"/>
                  </a:schemeClr>
                </a:solidFill>
              </a:rPr>
              <a:t>external contributors</a:t>
            </a: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00064" y="4077077"/>
            <a:ext cx="25557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Lightweight certification of providers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SLA negotiation</a:t>
            </a:r>
          </a:p>
          <a:p>
            <a:pPr marL="169863" indent="-169863">
              <a:buFont typeface="Arial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Customer Relationship Management</a:t>
            </a:r>
          </a:p>
          <a:p>
            <a:pPr marL="169863" indent="-169863">
              <a:buFont typeface="Arial"/>
              <a:buChar char="•"/>
            </a:pPr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…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Rectangular Callout 17"/>
          <p:cNvSpPr/>
          <p:nvPr/>
        </p:nvSpPr>
        <p:spPr>
          <a:xfrm>
            <a:off x="5015887" y="5445224"/>
            <a:ext cx="1080119" cy="792088"/>
          </a:xfrm>
          <a:prstGeom prst="wedgeRectCallout">
            <a:avLst>
              <a:gd name="adj1" fmla="val -22266"/>
              <a:gd name="adj2" fmla="val -98026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s-IS" dirty="0">
                <a:solidFill>
                  <a:schemeClr val="tx1">
                    <a:lumMod val="50000"/>
                  </a:schemeClr>
                </a:solidFill>
              </a:rPr>
              <a:t>Based on </a:t>
            </a:r>
            <a:r>
              <a:rPr lang="is-IS" b="1" dirty="0">
                <a:solidFill>
                  <a:srgbClr val="F27E00"/>
                </a:solidFill>
              </a:rPr>
              <a:t>FitSM</a:t>
            </a:r>
            <a:endParaRPr lang="en-US"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256240" y="3933066"/>
            <a:ext cx="2952328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lvl="2" indent="-130175">
              <a:buFont typeface="Arial"/>
              <a:buChar char="•"/>
            </a:pPr>
            <a:r>
              <a:rPr lang="en-US" dirty="0"/>
              <a:t>Security regulations,</a:t>
            </a:r>
          </a:p>
          <a:p>
            <a:pPr marL="169863" lvl="2" indent="-130175">
              <a:buFont typeface="Arial"/>
              <a:buChar char="•"/>
            </a:pPr>
            <a:r>
              <a:rPr lang="en-US" dirty="0"/>
              <a:t>Compliance to standards,</a:t>
            </a:r>
          </a:p>
          <a:p>
            <a:pPr marL="169863" lvl="2" indent="-130175">
              <a:buFont typeface="Arial"/>
              <a:buChar char="•"/>
            </a:pPr>
            <a:r>
              <a:rPr lang="en-US" dirty="0"/>
              <a:t>Terms of use,</a:t>
            </a:r>
          </a:p>
          <a:p>
            <a:pPr marL="169863" lvl="2" indent="-130175">
              <a:buFont typeface="Arial"/>
              <a:buChar char="•"/>
            </a:pPr>
            <a:r>
              <a:rPr lang="en-US" dirty="0"/>
              <a:t>FAIR implementation guidelines </a:t>
            </a:r>
          </a:p>
          <a:p>
            <a:pPr marL="169863" lvl="2" indent="-130175">
              <a:buFont typeface="Arial"/>
              <a:buChar char="•"/>
            </a:pPr>
            <a:r>
              <a:rPr lang="is-IS" dirty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422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1C7E71-705E-B54B-B80E-8BBFE5011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B9833B8E-7156-8247-AAF9-EEBEB6F43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EOSC-</a:t>
            </a:r>
            <a:r>
              <a:rPr lang="en-US" dirty="0" smtClean="0"/>
              <a:t>hub: services &amp; service areas today</a:t>
            </a:r>
            <a:endParaRPr 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10D8D999-8AB2-A142-B91A-DB96D746FA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544810"/>
              </p:ext>
            </p:extLst>
          </p:nvPr>
        </p:nvGraphicFramePr>
        <p:xfrm>
          <a:off x="119336" y="1124744"/>
          <a:ext cx="306082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824">
                  <a:extLst>
                    <a:ext uri="{9D8B030D-6E8A-4147-A177-3AD203B41FA5}">
                      <a16:colId xmlns:a16="http://schemas.microsoft.com/office/drawing/2014/main" xmlns="" val="2845899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Compute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9299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EGI High-Throughput Compute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3887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EGI Cloud Compute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306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EGI Cloud Container Compute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84842645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xmlns="" id="{82825937-F16A-0C41-A838-529F0970C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62361"/>
              </p:ext>
            </p:extLst>
          </p:nvPr>
        </p:nvGraphicFramePr>
        <p:xfrm>
          <a:off x="6589014" y="1157536"/>
          <a:ext cx="2459321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9321">
                  <a:extLst>
                    <a:ext uri="{9D8B030D-6E8A-4147-A177-3AD203B41FA5}">
                      <a16:colId xmlns:a16="http://schemas.microsoft.com/office/drawing/2014/main" xmlns="" val="2845899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Thematic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9299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ECAS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3887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DARIAH Science Gateway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306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OPENCoastIS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84842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GEOSS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16834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EO Pillar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70539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WeNMR</a:t>
                      </a:r>
                      <a:r>
                        <a:rPr lang="en-GB" dirty="0"/>
                        <a:t> Suite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96769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DODAS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9093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LifeWatch</a:t>
                      </a:r>
                      <a:r>
                        <a:rPr lang="en-GB" dirty="0"/>
                        <a:t>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2430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CLARIN CMI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3232076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B6C7A9AC-E6AE-3849-803B-FD586C2EA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078035"/>
              </p:ext>
            </p:extLst>
          </p:nvPr>
        </p:nvGraphicFramePr>
        <p:xfrm>
          <a:off x="9325318" y="1157536"/>
          <a:ext cx="2459321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9321">
                  <a:extLst>
                    <a:ext uri="{9D8B030D-6E8A-4147-A177-3AD203B41FA5}">
                      <a16:colId xmlns:a16="http://schemas.microsoft.com/office/drawing/2014/main" xmlns="" val="2845899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Professional Services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9299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FitSM</a:t>
                      </a:r>
                      <a:r>
                        <a:rPr lang="en-GB" dirty="0"/>
                        <a:t> Training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3887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Data Management Planning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3062933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xmlns="" id="{19A3736D-7F1A-B741-B43A-B198DD42DB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479955"/>
              </p:ext>
            </p:extLst>
          </p:nvPr>
        </p:nvGraphicFramePr>
        <p:xfrm>
          <a:off x="119336" y="4581128"/>
          <a:ext cx="304744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7445">
                  <a:extLst>
                    <a:ext uri="{9D8B030D-6E8A-4147-A177-3AD203B41FA5}">
                      <a16:colId xmlns:a16="http://schemas.microsoft.com/office/drawing/2014/main" xmlns="" val="2845899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Identity &amp; Security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9299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EGI Check-in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3887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B2Access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306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IAM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50672470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xmlns="" id="{500ACBFA-E3FF-C14F-AA30-435B9FF09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585968"/>
              </p:ext>
            </p:extLst>
          </p:nvPr>
        </p:nvGraphicFramePr>
        <p:xfrm>
          <a:off x="3359696" y="1157536"/>
          <a:ext cx="2952328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>
                  <a:extLst>
                    <a:ext uri="{9D8B030D-6E8A-4147-A177-3AD203B41FA5}">
                      <a16:colId xmlns:a16="http://schemas.microsoft.com/office/drawing/2014/main" xmlns="" val="2845899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Data Management &amp; Storage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9299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B2Handle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848426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B2Find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16834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B2Drop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70539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B2Safe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96769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B2Stage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9093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CVMFS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17713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EGI Datahub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10560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EGI Online Storage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56831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eTDR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2430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Services for sensitive Data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3232076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xmlns="" id="{EF802E00-CF4C-AD4D-A0A4-80275DAC7C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777537"/>
              </p:ext>
            </p:extLst>
          </p:nvPr>
        </p:nvGraphicFramePr>
        <p:xfrm>
          <a:off x="119336" y="2852936"/>
          <a:ext cx="304744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7445">
                  <a:extLst>
                    <a:ext uri="{9D8B030D-6E8A-4147-A177-3AD203B41FA5}">
                      <a16:colId xmlns:a16="http://schemas.microsoft.com/office/drawing/2014/main" xmlns="" val="2845899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Platforms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9299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EGI Workload Manager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3887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IM (Infrastructure Manager)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306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PaaS Orchestrator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50672470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xmlns="" id="{DD9ACF4C-51C6-AB4A-9AC8-ACEE99302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674737"/>
              </p:ext>
            </p:extLst>
          </p:nvPr>
        </p:nvGraphicFramePr>
        <p:xfrm>
          <a:off x="9325318" y="2742724"/>
          <a:ext cx="245932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9321">
                  <a:extLst>
                    <a:ext uri="{9D8B030D-6E8A-4147-A177-3AD203B41FA5}">
                      <a16:colId xmlns:a16="http://schemas.microsoft.com/office/drawing/2014/main" xmlns="" val="2845899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Research Data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9299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LOFAR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3887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EPOS-</a:t>
                      </a:r>
                      <a:r>
                        <a:rPr lang="en-GB" dirty="0" err="1" smtClean="0"/>
                        <a:t>Orfeus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3062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mr-IN" dirty="0" smtClean="0"/>
                        <a:t>…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xmlns="" id="{889BB325-06A7-2D4F-9666-2EEBE03153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857258"/>
              </p:ext>
            </p:extLst>
          </p:nvPr>
        </p:nvGraphicFramePr>
        <p:xfrm>
          <a:off x="9325317" y="4495512"/>
          <a:ext cx="2459321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9321">
                  <a:extLst>
                    <a:ext uri="{9D8B030D-6E8A-4147-A177-3AD203B41FA5}">
                      <a16:colId xmlns:a16="http://schemas.microsoft.com/office/drawing/2014/main" xmlns="" val="2845899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Aggregators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99299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Applications Database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83887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Repository of Validated Software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3062933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84C3F7A-D006-6142-BCDE-CC0BFCFA31AB}"/>
              </a:ext>
            </a:extLst>
          </p:cNvPr>
          <p:cNvSpPr txBox="1"/>
          <p:nvPr/>
        </p:nvSpPr>
        <p:spPr>
          <a:xfrm>
            <a:off x="4943872" y="6309320"/>
            <a:ext cx="6536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</a:t>
            </a:r>
            <a:r>
              <a:rPr lang="en-US" b="1" dirty="0"/>
              <a:t>work in progress</a:t>
            </a:r>
            <a:r>
              <a:rPr lang="en-US" dirty="0"/>
              <a:t>, mapping to services areas being reassessed </a:t>
            </a:r>
          </a:p>
        </p:txBody>
      </p:sp>
      <p:sp>
        <p:nvSpPr>
          <p:cNvPr id="2" name="Rounded Rectangular Callout 1"/>
          <p:cNvSpPr/>
          <p:nvPr/>
        </p:nvSpPr>
        <p:spPr>
          <a:xfrm>
            <a:off x="3359696" y="5373216"/>
            <a:ext cx="3672408" cy="936104"/>
          </a:xfrm>
          <a:prstGeom prst="wedgeRoundRectCallout">
            <a:avLst>
              <a:gd name="adj1" fmla="val -20833"/>
              <a:gd name="adj2" fmla="val -71420"/>
              <a:gd name="adj3" fmla="val 16667"/>
            </a:avLst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Slides from yesterday at </a:t>
            </a:r>
            <a:br>
              <a:rPr lang="en-US" dirty="0" smtClean="0"/>
            </a:br>
            <a:r>
              <a:rPr lang="en-US" dirty="0" smtClean="0"/>
              <a:t>Medical Infrastructures User Forum</a:t>
            </a:r>
          </a:p>
          <a:p>
            <a:pPr algn="ctr"/>
            <a:r>
              <a:rPr lang="en-US" dirty="0" smtClean="0">
                <a:hlinkClick r:id="rId2"/>
              </a:rPr>
              <a:t>http://go.egi.eu/miuf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15680" y="620688"/>
            <a:ext cx="486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Request </a:t>
            </a:r>
            <a:r>
              <a:rPr lang="en-US" dirty="0" smtClean="0"/>
              <a:t>access </a:t>
            </a:r>
            <a:r>
              <a:rPr lang="en-US" dirty="0"/>
              <a:t>via </a:t>
            </a:r>
            <a:r>
              <a:rPr lang="en-US" dirty="0">
                <a:hlinkClick r:id="rId3"/>
              </a:rPr>
              <a:t>https://eosc-hub.eu/</a:t>
            </a:r>
            <a:r>
              <a:rPr lang="en-US" dirty="0" smtClean="0">
                <a:hlinkClick r:id="rId3"/>
              </a:rPr>
              <a:t>catalogue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176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8D890C-3F87-294F-AE08-90360CB09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C1E8C-CAF6-8F45-B87F-2A400D7692FC}" type="datetime1">
              <a:rPr lang="en-US" smtClean="0"/>
              <a:t>18. 10. 15.</a:t>
            </a:fld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71D01A1-AECB-A64E-97B3-9B8D9AC42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20977" y="10964"/>
            <a:ext cx="8640960" cy="537716"/>
          </a:xfrm>
        </p:spPr>
        <p:txBody>
          <a:bodyPr>
            <a:noAutofit/>
          </a:bodyPr>
          <a:lstStyle/>
          <a:p>
            <a:r>
              <a:rPr lang="en-US" sz="3200" dirty="0"/>
              <a:t>Become a </a:t>
            </a:r>
            <a:r>
              <a:rPr lang="en-US" sz="3200" dirty="0" smtClean="0"/>
              <a:t>service provider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400" dirty="0">
                <a:hlinkClick r:id="rId3"/>
              </a:rPr>
              <a:t>https://www.eosc-hub.eu/join-as-service-provider</a:t>
            </a:r>
            <a:r>
              <a:rPr lang="en-US" sz="2400" dirty="0"/>
              <a:t> 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6" name="Picture 5" descr="Screen Shot 2018-10-08 at 15.20.0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607" y="1052736"/>
            <a:ext cx="5219012" cy="5589240"/>
          </a:xfrm>
          <a:prstGeom prst="rect">
            <a:avLst/>
          </a:prstGeom>
          <a:ln>
            <a:solidFill>
              <a:srgbClr val="1B216E"/>
            </a:solidFill>
          </a:ln>
        </p:spPr>
      </p:pic>
      <p:pic>
        <p:nvPicPr>
          <p:cNvPr id="8" name="Picture 7" descr="Screen Shot 2018-10-08 at 15.20.49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63" y="1052736"/>
            <a:ext cx="5707007" cy="5616624"/>
          </a:xfrm>
          <a:prstGeom prst="rect">
            <a:avLst/>
          </a:prstGeom>
          <a:ln>
            <a:solidFill>
              <a:srgbClr val="1B216E"/>
            </a:solidFill>
          </a:ln>
        </p:spPr>
      </p:pic>
    </p:spTree>
    <p:extLst>
      <p:ext uri="{BB962C8B-B14F-4D97-AF65-F5344CB8AC3E}">
        <p14:creationId xmlns:p14="http://schemas.microsoft.com/office/powerpoint/2010/main" val="1710903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Findable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ym typeface="Wingdings"/>
              </a:rPr>
              <a:t>Harmonised</a:t>
            </a:r>
            <a:r>
              <a:rPr lang="en-US" dirty="0" smtClean="0">
                <a:sym typeface="Wingdings"/>
              </a:rPr>
              <a:t> service descriptions; C</a:t>
            </a:r>
            <a:r>
              <a:rPr lang="en-US" dirty="0" smtClean="0"/>
              <a:t>atalogue (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EOSC</a:t>
            </a:r>
            <a:r>
              <a:rPr lang="en-US" dirty="0"/>
              <a:t>-</a:t>
            </a:r>
            <a:r>
              <a:rPr lang="en-US" dirty="0" smtClean="0"/>
              <a:t>Portal); PID service (B2HANDLE); Software and VM catalogue (</a:t>
            </a:r>
            <a:r>
              <a:rPr lang="en-US" dirty="0" err="1" smtClean="0"/>
              <a:t>AppDB</a:t>
            </a:r>
            <a:r>
              <a:rPr lang="en-US" dirty="0" smtClean="0"/>
              <a:t>), </a:t>
            </a:r>
            <a:r>
              <a:rPr lang="mr-IN" dirty="0" smtClean="0"/>
              <a:t>…</a:t>
            </a:r>
            <a:endParaRPr lang="en-US" dirty="0" smtClean="0"/>
          </a:p>
          <a:p>
            <a:r>
              <a:rPr lang="en-US" b="1" dirty="0" smtClean="0">
                <a:solidFill>
                  <a:srgbClr val="0000FF"/>
                </a:solidFill>
              </a:rPr>
              <a:t>Accessible</a:t>
            </a:r>
            <a:r>
              <a:rPr lang="en-US" dirty="0" smtClean="0">
                <a:solidFill>
                  <a:srgbClr val="1F497D"/>
                </a:solidFill>
              </a:rPr>
              <a:t> </a:t>
            </a:r>
            <a:r>
              <a:rPr lang="en-US" dirty="0" smtClean="0">
                <a:sym typeface="Wingdings"/>
              </a:rPr>
              <a:t> Marketplace; Federated login across services; </a:t>
            </a:r>
            <a:r>
              <a:rPr lang="en-US" dirty="0" err="1">
                <a:sym typeface="Wingdings"/>
              </a:rPr>
              <a:t>Harmonised</a:t>
            </a:r>
            <a:r>
              <a:rPr lang="en-US" dirty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access policies</a:t>
            </a:r>
            <a:r>
              <a:rPr lang="en-US" dirty="0">
                <a:sym typeface="Wingdings"/>
              </a:rPr>
              <a:t>; </a:t>
            </a:r>
            <a:r>
              <a:rPr lang="mr-IN" dirty="0" smtClean="0">
                <a:sym typeface="Wingdings"/>
              </a:rPr>
              <a:t>…</a:t>
            </a:r>
            <a:endParaRPr lang="en-US" dirty="0" smtClean="0">
              <a:sym typeface="Wingdings"/>
            </a:endParaRPr>
          </a:p>
          <a:p>
            <a:r>
              <a:rPr lang="en-US" b="1" dirty="0" smtClean="0">
                <a:solidFill>
                  <a:srgbClr val="0000FF"/>
                </a:solidFill>
              </a:rPr>
              <a:t>Interoperable</a:t>
            </a:r>
            <a:r>
              <a:rPr lang="en-US" dirty="0" smtClean="0">
                <a:solidFill>
                  <a:srgbClr val="0000FF"/>
                </a:solidFill>
              </a:rPr>
              <a:t> </a:t>
            </a:r>
            <a:r>
              <a:rPr lang="en-US" dirty="0" smtClean="0">
                <a:sym typeface="Wingdings"/>
              </a:rPr>
              <a:t> Portable and scalable compute and storage; Orchestrators; Growing, community</a:t>
            </a:r>
            <a:r>
              <a:rPr lang="en-US" dirty="0">
                <a:sym typeface="Wingdings"/>
              </a:rPr>
              <a:t>-defined </a:t>
            </a:r>
            <a:r>
              <a:rPr lang="en-US" dirty="0" smtClean="0">
                <a:sym typeface="Wingdings"/>
              </a:rPr>
              <a:t>standards; </a:t>
            </a:r>
            <a:r>
              <a:rPr lang="mr-IN" dirty="0" smtClean="0">
                <a:sym typeface="Wingdings"/>
              </a:rPr>
              <a:t>…</a:t>
            </a:r>
            <a:endParaRPr lang="en-US" dirty="0" smtClean="0">
              <a:sym typeface="Wingdings"/>
            </a:endParaRPr>
          </a:p>
          <a:p>
            <a:r>
              <a:rPr lang="en-US" b="1" dirty="0" smtClean="0">
                <a:solidFill>
                  <a:srgbClr val="0000FF"/>
                </a:solidFill>
                <a:sym typeface="Wingdings"/>
              </a:rPr>
              <a:t>Reusable</a:t>
            </a:r>
            <a:r>
              <a:rPr lang="en-US" dirty="0" smtClean="0">
                <a:sym typeface="Wingdings"/>
              </a:rPr>
              <a:t>  Training &amp; documentation; Long-term preservation service (B2SAFE)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EOSC-hub makes services and data </a:t>
            </a:r>
            <a:r>
              <a:rPr lang="en-US" dirty="0">
                <a:solidFill>
                  <a:srgbClr val="0000FF"/>
                </a:solidFill>
              </a:rPr>
              <a:t>F.A.I.R.</a:t>
            </a:r>
            <a:br>
              <a:rPr lang="en-US" dirty="0">
                <a:solidFill>
                  <a:srgbClr val="0000FF"/>
                </a:solidFill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786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ym typeface="Wingdings"/>
              </a:rPr>
              <a:t>Service validation (when entering the catalogue)</a:t>
            </a:r>
          </a:p>
          <a:p>
            <a:r>
              <a:rPr lang="en-US" dirty="0" smtClean="0">
                <a:sym typeface="Wingdings"/>
              </a:rPr>
              <a:t>Aligned service </a:t>
            </a:r>
            <a:r>
              <a:rPr lang="en-US" dirty="0">
                <a:sym typeface="Wingdings"/>
              </a:rPr>
              <a:t>management </a:t>
            </a:r>
            <a:r>
              <a:rPr lang="en-US" dirty="0" smtClean="0">
                <a:sym typeface="Wingdings"/>
              </a:rPr>
              <a:t>practices (based on </a:t>
            </a:r>
            <a:r>
              <a:rPr lang="en-US" dirty="0" err="1" smtClean="0">
                <a:sym typeface="Wingdings"/>
              </a:rPr>
              <a:t>FitSM</a:t>
            </a:r>
            <a:r>
              <a:rPr lang="en-US" dirty="0" smtClean="0">
                <a:sym typeface="Wingdings"/>
              </a:rPr>
              <a:t> processes)</a:t>
            </a:r>
          </a:p>
          <a:p>
            <a:r>
              <a:rPr lang="en-US" dirty="0" smtClean="0">
                <a:sym typeface="Wingdings"/>
              </a:rPr>
              <a:t>Service monitoring with configurable test probes (based on ARGO)</a:t>
            </a:r>
          </a:p>
          <a:p>
            <a:r>
              <a:rPr lang="en-US" dirty="0" smtClean="0">
                <a:sym typeface="Wingdings"/>
              </a:rPr>
              <a:t>Operations </a:t>
            </a:r>
            <a:r>
              <a:rPr lang="en-US" dirty="0">
                <a:sym typeface="Wingdings"/>
              </a:rPr>
              <a:t>security </a:t>
            </a:r>
            <a:r>
              <a:rPr lang="en-US" dirty="0" smtClean="0">
                <a:sym typeface="Wingdings"/>
              </a:rPr>
              <a:t>(distributed Software </a:t>
            </a:r>
            <a:r>
              <a:rPr lang="en-US" dirty="0">
                <a:sym typeface="Wingdings"/>
              </a:rPr>
              <a:t>Vulnerability </a:t>
            </a:r>
            <a:r>
              <a:rPr lang="en-US" dirty="0" smtClean="0">
                <a:sym typeface="Wingdings"/>
              </a:rPr>
              <a:t>Group)</a:t>
            </a:r>
          </a:p>
          <a:p>
            <a:r>
              <a:rPr lang="en-US" dirty="0" smtClean="0">
                <a:sym typeface="Wingdings"/>
              </a:rPr>
              <a:t>Helpdesk reaching distributed service operators</a:t>
            </a:r>
          </a:p>
          <a:p>
            <a:endParaRPr lang="en-US" dirty="0" smtClean="0">
              <a:sym typeface="Wingdings"/>
            </a:endParaRPr>
          </a:p>
          <a:p>
            <a:endParaRPr lang="en-US" dirty="0" smtClean="0">
              <a:sym typeface="Wingdings"/>
            </a:endParaRPr>
          </a:p>
          <a:p>
            <a:endParaRPr lang="en-US" dirty="0" smtClean="0">
              <a:sym typeface="Wingdings"/>
            </a:endParaRPr>
          </a:p>
          <a:p>
            <a:endParaRPr lang="en-US" dirty="0" smtClean="0">
              <a:sym typeface="Wingdings"/>
            </a:endParaRPr>
          </a:p>
          <a:p>
            <a:endParaRPr lang="en-US" dirty="0" smtClean="0">
              <a:sym typeface="Wingdings"/>
            </a:endParaRP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EOSC-hub makes services </a:t>
            </a:r>
            <a:r>
              <a:rPr lang="en-US" dirty="0" smtClean="0">
                <a:solidFill>
                  <a:srgbClr val="0000FF"/>
                </a:solidFill>
              </a:rPr>
              <a:t>reliable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337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3023659" y="2420888"/>
            <a:ext cx="8544949" cy="3888432"/>
          </a:xfrm>
          <a:prstGeom prst="rect">
            <a:avLst/>
          </a:prstGeom>
          <a:noFill/>
          <a:ln w="3175" cmpd="sng">
            <a:solidFill>
              <a:srgbClr val="1B216E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b"/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EOSC-hub service catalogue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Participate in EOSC-</a:t>
            </a:r>
            <a:r>
              <a:rPr lang="en-US" dirty="0" smtClean="0"/>
              <a:t>hub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298921" y="3935389"/>
            <a:ext cx="7872875" cy="208590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b"/>
          <a:lstStyle/>
          <a:p>
            <a:pPr algn="ctr"/>
            <a:r>
              <a:rPr lang="en-US" sz="1600" b="1" dirty="0" smtClean="0">
                <a:solidFill>
                  <a:srgbClr val="141953"/>
                </a:solidFill>
              </a:rPr>
              <a:t>EOSC-hub common services</a:t>
            </a:r>
            <a:endParaRPr lang="en-US" sz="1600" b="1" dirty="0">
              <a:solidFill>
                <a:srgbClr val="141953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99856" y="2564914"/>
            <a:ext cx="4752528" cy="605681"/>
          </a:xfrm>
          <a:prstGeom prst="rect">
            <a:avLst/>
          </a:prstGeom>
          <a:solidFill>
            <a:srgbClr val="4B55D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dirty="0" smtClean="0">
                <a:solidFill>
                  <a:srgbClr val="FFFFFF"/>
                </a:solidFill>
              </a:rPr>
              <a:t>Thematic services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9336361" y="4077072"/>
            <a:ext cx="1691419" cy="1584176"/>
          </a:xfrm>
          <a:prstGeom prst="rect">
            <a:avLst/>
          </a:prstGeom>
          <a:solidFill>
            <a:srgbClr val="C0900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b="1" dirty="0">
                <a:solidFill>
                  <a:srgbClr val="282828"/>
                </a:solidFill>
              </a:rPr>
              <a:t>Open Collaboration Services</a:t>
            </a:r>
            <a:endParaRPr lang="en-US" sz="1200" dirty="0">
              <a:solidFill>
                <a:srgbClr val="282828"/>
              </a:solidFill>
            </a:endParaRPr>
          </a:p>
          <a:p>
            <a:pPr algn="ctr"/>
            <a:r>
              <a:rPr lang="en-US" sz="1200" dirty="0">
                <a:solidFill>
                  <a:srgbClr val="282828"/>
                </a:solidFill>
              </a:rPr>
              <a:t>Application/software repository, Configuration management, Marketplace</a:t>
            </a:r>
          </a:p>
        </p:txBody>
      </p:sp>
      <p:sp>
        <p:nvSpPr>
          <p:cNvPr id="9" name="Rectangle 8"/>
          <p:cNvSpPr/>
          <p:nvPr/>
        </p:nvSpPr>
        <p:spPr>
          <a:xfrm>
            <a:off x="5375920" y="4077082"/>
            <a:ext cx="1728192" cy="1584175"/>
          </a:xfrm>
          <a:prstGeom prst="rect">
            <a:avLst/>
          </a:prstGeom>
          <a:solidFill>
            <a:srgbClr val="C0900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b="1" dirty="0">
                <a:solidFill>
                  <a:srgbClr val="282828"/>
                </a:solidFill>
              </a:rPr>
              <a:t>Federation Services</a:t>
            </a:r>
            <a:r>
              <a:rPr lang="en-US" sz="1200" dirty="0">
                <a:solidFill>
                  <a:srgbClr val="282828"/>
                </a:solidFill>
              </a:rPr>
              <a:t> </a:t>
            </a:r>
          </a:p>
          <a:p>
            <a:pPr algn="ctr"/>
            <a:r>
              <a:rPr lang="en-US" sz="1200" dirty="0">
                <a:solidFill>
                  <a:srgbClr val="282828"/>
                </a:solidFill>
              </a:rPr>
              <a:t>AAI, Accounting, Monitoring, Operations, Security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20143" y="4077071"/>
            <a:ext cx="1764967" cy="1584176"/>
          </a:xfrm>
          <a:prstGeom prst="rect">
            <a:avLst/>
          </a:prstGeom>
          <a:solidFill>
            <a:srgbClr val="C0900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b="1" dirty="0">
                <a:solidFill>
                  <a:srgbClr val="282828"/>
                </a:solidFill>
              </a:rPr>
              <a:t>Added value services</a:t>
            </a:r>
            <a:endParaRPr lang="en-US" sz="1200" dirty="0">
              <a:solidFill>
                <a:srgbClr val="282828"/>
              </a:solidFill>
            </a:endParaRPr>
          </a:p>
          <a:p>
            <a:pPr algn="ctr"/>
            <a:r>
              <a:rPr lang="en-US" sz="1200" dirty="0">
                <a:solidFill>
                  <a:srgbClr val="282828"/>
                </a:solidFill>
              </a:rPr>
              <a:t>Compute, data, software management, </a:t>
            </a:r>
            <a:r>
              <a:rPr lang="en-US" sz="1200" dirty="0" err="1">
                <a:solidFill>
                  <a:srgbClr val="282828"/>
                </a:solidFill>
              </a:rPr>
              <a:t>curation</a:t>
            </a:r>
            <a:r>
              <a:rPr lang="en-US" sz="1200" dirty="0">
                <a:solidFill>
                  <a:srgbClr val="282828"/>
                </a:solidFill>
              </a:rPr>
              <a:t> &amp; preservation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31711" y="4077071"/>
            <a:ext cx="1764967" cy="1584176"/>
          </a:xfrm>
          <a:prstGeom prst="rect">
            <a:avLst/>
          </a:prstGeom>
          <a:solidFill>
            <a:srgbClr val="C0900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200" b="1" dirty="0">
                <a:solidFill>
                  <a:srgbClr val="282828"/>
                </a:solidFill>
              </a:rPr>
              <a:t>Basic infrastructure</a:t>
            </a:r>
            <a:endParaRPr lang="en-US" sz="1200" dirty="0">
              <a:solidFill>
                <a:srgbClr val="282828"/>
              </a:solidFill>
            </a:endParaRPr>
          </a:p>
          <a:p>
            <a:pPr algn="ctr"/>
            <a:r>
              <a:rPr lang="en-US" sz="1200" dirty="0">
                <a:solidFill>
                  <a:srgbClr val="282828"/>
                </a:solidFill>
              </a:rPr>
              <a:t>Compute and storage</a:t>
            </a:r>
          </a:p>
        </p:txBody>
      </p:sp>
      <p:sp>
        <p:nvSpPr>
          <p:cNvPr id="12" name="Left-Right Arrow 11"/>
          <p:cNvSpPr/>
          <p:nvPr/>
        </p:nvSpPr>
        <p:spPr>
          <a:xfrm rot="5400000">
            <a:off x="6782112" y="2207677"/>
            <a:ext cx="906488" cy="2688299"/>
          </a:xfrm>
          <a:prstGeom prst="leftRightArrow">
            <a:avLst>
              <a:gd name="adj1" fmla="val 60745"/>
              <a:gd name="adj2" fmla="val 35303"/>
            </a:avLst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wrap="none" lIns="0" tIns="45720" rIns="0" bIns="45720" rtlCol="0" anchor="ctr"/>
          <a:lstStyle/>
          <a:p>
            <a:pPr algn="ctr"/>
            <a:r>
              <a:rPr lang="en-US" sz="1200" b="1" dirty="0" smtClean="0">
                <a:solidFill>
                  <a:srgbClr val="141953"/>
                </a:solidFill>
              </a:rPr>
              <a:t>Integration</a:t>
            </a:r>
            <a:br>
              <a:rPr lang="en-US" sz="1200" b="1" dirty="0" smtClean="0">
                <a:solidFill>
                  <a:srgbClr val="141953"/>
                </a:solidFill>
              </a:rPr>
            </a:br>
            <a:r>
              <a:rPr lang="en-US" sz="1200" b="1" dirty="0" smtClean="0">
                <a:solidFill>
                  <a:srgbClr val="141953"/>
                </a:solidFill>
              </a:rPr>
              <a:t>(optional)</a:t>
            </a:r>
            <a:endParaRPr lang="en-US" sz="1200" b="1" dirty="0">
              <a:solidFill>
                <a:srgbClr val="141953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CDF063D6-06EA-584E-A86B-F90CD4061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017" y="764704"/>
            <a:ext cx="1186691" cy="7200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012C8696-570E-614D-96CA-C3ABA9C05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8128" y="764704"/>
            <a:ext cx="1203975" cy="79208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23402" y="4466730"/>
            <a:ext cx="2316397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E-infrastructure</a:t>
            </a:r>
            <a:br>
              <a:rPr lang="en-US" sz="2400" dirty="0" smtClean="0"/>
            </a:br>
            <a:r>
              <a:rPr lang="en-US" sz="2400" dirty="0"/>
              <a:t>providers</a:t>
            </a:r>
            <a:br>
              <a:rPr lang="en-US" sz="2400" dirty="0"/>
            </a:br>
            <a:r>
              <a:rPr lang="en-US" sz="1400" dirty="0"/>
              <a:t>(from EOSC-hub and beyond</a:t>
            </a:r>
            <a:r>
              <a:rPr lang="en-US" sz="1400" dirty="0" smtClean="0"/>
              <a:t>)</a:t>
            </a:r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407368" y="2420889"/>
            <a:ext cx="2621230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Science community</a:t>
            </a:r>
            <a:br>
              <a:rPr lang="en-US" sz="2400" dirty="0" smtClean="0"/>
            </a:br>
            <a:r>
              <a:rPr lang="en-US" sz="2400" dirty="0" smtClean="0"/>
              <a:t>providers</a:t>
            </a:r>
            <a:br>
              <a:rPr lang="en-US" sz="2400" dirty="0" smtClean="0"/>
            </a:br>
            <a:r>
              <a:rPr lang="en-US" sz="1400" dirty="0" smtClean="0"/>
              <a:t>(from EOSC-hub and beyond)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374104" y="1052747"/>
            <a:ext cx="2536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Users &amp; customers</a:t>
            </a:r>
            <a:endParaRPr lang="en-US" sz="2400" dirty="0"/>
          </a:p>
        </p:txBody>
      </p:sp>
      <p:sp>
        <p:nvSpPr>
          <p:cNvPr id="19" name="Rectangle 18"/>
          <p:cNvSpPr/>
          <p:nvPr/>
        </p:nvSpPr>
        <p:spPr>
          <a:xfrm>
            <a:off x="7176120" y="1628800"/>
            <a:ext cx="3600400" cy="50405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dirty="0" smtClean="0">
                <a:solidFill>
                  <a:srgbClr val="282828"/>
                </a:solidFill>
              </a:rPr>
              <a:t>EOSC-hub marketplace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575720" y="1628800"/>
            <a:ext cx="3600400" cy="50405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</a:rPr>
              <a:t>EOSC-hub website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3935760" y="2204864"/>
            <a:ext cx="0" cy="17281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10344472" y="2204864"/>
            <a:ext cx="0" cy="17281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6744072" y="220486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536160" y="2060848"/>
            <a:ext cx="29117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Services requiring access control</a:t>
            </a:r>
            <a:endParaRPr lang="en-US" sz="1600" i="1" dirty="0"/>
          </a:p>
        </p:txBody>
      </p:sp>
      <p:sp>
        <p:nvSpPr>
          <p:cNvPr id="38" name="TextBox 37"/>
          <p:cNvSpPr txBox="1"/>
          <p:nvPr/>
        </p:nvSpPr>
        <p:spPr>
          <a:xfrm>
            <a:off x="3935760" y="2082334"/>
            <a:ext cx="28585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Services without authentication</a:t>
            </a:r>
            <a:endParaRPr lang="en-US" sz="1600" i="1" dirty="0"/>
          </a:p>
        </p:txBody>
      </p:sp>
      <p:cxnSp>
        <p:nvCxnSpPr>
          <p:cNvPr id="39" name="Straight Arrow Connector 38"/>
          <p:cNvCxnSpPr/>
          <p:nvPr/>
        </p:nvCxnSpPr>
        <p:spPr>
          <a:xfrm flipV="1">
            <a:off x="7536160" y="220486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866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9" grpId="0" animBg="1"/>
      <p:bldP spid="26" grpId="0" animBg="1"/>
      <p:bldP spid="37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20983" y="188640"/>
            <a:ext cx="8971023" cy="53771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Growing the service catalogue through partnerships</a:t>
            </a:r>
            <a:endParaRPr lang="en-US" dirty="0"/>
          </a:p>
        </p:txBody>
      </p:sp>
      <p:pic>
        <p:nvPicPr>
          <p:cNvPr id="8" name="Immagine 12">
            <a:extLst>
              <a:ext uri="{FF2B5EF4-FFF2-40B4-BE49-F238E27FC236}">
                <a16:creationId xmlns:a16="http://schemas.microsoft.com/office/drawing/2014/main" xmlns="" id="{7AAF6B84-BF74-4F8E-B824-03711F2690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10" y="2853990"/>
            <a:ext cx="1784961" cy="2231201"/>
          </a:xfrm>
          <a:prstGeom prst="rect">
            <a:avLst/>
          </a:prstGeom>
        </p:spPr>
      </p:pic>
      <p:sp>
        <p:nvSpPr>
          <p:cNvPr id="21" name="Line Callout 1 20"/>
          <p:cNvSpPr/>
          <p:nvPr/>
        </p:nvSpPr>
        <p:spPr>
          <a:xfrm>
            <a:off x="551384" y="1772816"/>
            <a:ext cx="3672408" cy="2088232"/>
          </a:xfrm>
          <a:prstGeom prst="borderCallout1">
            <a:avLst>
              <a:gd name="adj1" fmla="val 55323"/>
              <a:gd name="adj2" fmla="val 100899"/>
              <a:gd name="adj3" fmla="val 81127"/>
              <a:gd name="adj4" fmla="val 12749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INFRAEOSC-04:</a:t>
            </a:r>
          </a:p>
          <a:p>
            <a:pPr marL="360363" lvl="1" indent="-173038">
              <a:buFont typeface="Arial"/>
              <a:buChar char="•"/>
            </a:pPr>
            <a:r>
              <a:rPr lang="en-US" dirty="0"/>
              <a:t>Life and medical sciences</a:t>
            </a:r>
          </a:p>
          <a:p>
            <a:pPr marL="360363" lvl="1" indent="-173038">
              <a:buFont typeface="Arial"/>
              <a:buChar char="•"/>
            </a:pPr>
            <a:r>
              <a:rPr lang="en-US" dirty="0"/>
              <a:t>Neutron &amp; photon physics</a:t>
            </a:r>
          </a:p>
          <a:p>
            <a:pPr marL="360363" lvl="1" indent="-173038">
              <a:buFont typeface="Arial"/>
              <a:buChar char="•"/>
            </a:pPr>
            <a:r>
              <a:rPr lang="en-US" dirty="0"/>
              <a:t>Social Sciences and Humanities</a:t>
            </a:r>
          </a:p>
          <a:p>
            <a:pPr marL="360363" lvl="1" indent="-173038">
              <a:buFont typeface="Arial"/>
              <a:buChar char="•"/>
            </a:pPr>
            <a:r>
              <a:rPr lang="en-US" dirty="0"/>
              <a:t>Environmental Sciences</a:t>
            </a:r>
          </a:p>
          <a:p>
            <a:pPr marL="360363" lvl="1" indent="-173038">
              <a:buFont typeface="Arial"/>
              <a:buChar char="•"/>
            </a:pPr>
            <a:r>
              <a:rPr lang="en-US" dirty="0" err="1"/>
              <a:t>Astro</a:t>
            </a:r>
            <a:r>
              <a:rPr lang="en-US" dirty="0"/>
              <a:t>- and </a:t>
            </a:r>
            <a:r>
              <a:rPr lang="en-US" dirty="0" err="1"/>
              <a:t>astro</a:t>
            </a:r>
            <a:r>
              <a:rPr lang="en-US" dirty="0"/>
              <a:t>-particle physics</a:t>
            </a:r>
          </a:p>
          <a:p>
            <a:pPr algn="ctr"/>
            <a:endParaRPr lang="en-US" dirty="0"/>
          </a:p>
        </p:txBody>
      </p:sp>
      <p:sp>
        <p:nvSpPr>
          <p:cNvPr id="22" name="Line Callout 1 21"/>
          <p:cNvSpPr/>
          <p:nvPr/>
        </p:nvSpPr>
        <p:spPr>
          <a:xfrm>
            <a:off x="551391" y="4426321"/>
            <a:ext cx="3672407" cy="730881"/>
          </a:xfrm>
          <a:prstGeom prst="borderCallout1">
            <a:avLst>
              <a:gd name="adj1" fmla="val 58186"/>
              <a:gd name="adj2" fmla="val 100899"/>
              <a:gd name="adj3" fmla="val -47173"/>
              <a:gd name="adj4" fmla="val 12867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INFRAEOSC-01: Commercial </a:t>
            </a:r>
            <a:r>
              <a:rPr lang="en-US" dirty="0" smtClean="0"/>
              <a:t>services</a:t>
            </a:r>
            <a:endParaRPr lang="en-US" dirty="0"/>
          </a:p>
        </p:txBody>
      </p:sp>
      <p:sp>
        <p:nvSpPr>
          <p:cNvPr id="23" name="Line Callout 1 22"/>
          <p:cNvSpPr/>
          <p:nvPr/>
        </p:nvSpPr>
        <p:spPr>
          <a:xfrm>
            <a:off x="7752184" y="1762025"/>
            <a:ext cx="4104456" cy="730881"/>
          </a:xfrm>
          <a:prstGeom prst="borderCallout1">
            <a:avLst>
              <a:gd name="adj1" fmla="val 50288"/>
              <a:gd name="adj2" fmla="val -496"/>
              <a:gd name="adj3" fmla="val 191726"/>
              <a:gd name="adj4" fmla="val -2189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INFRAEOSC-02:  </a:t>
            </a:r>
            <a:r>
              <a:rPr lang="en-US" dirty="0" smtClean="0"/>
              <a:t>New </a:t>
            </a:r>
            <a:r>
              <a:rPr lang="en-US" dirty="0"/>
              <a:t>innovative services</a:t>
            </a:r>
          </a:p>
        </p:txBody>
      </p:sp>
      <p:sp>
        <p:nvSpPr>
          <p:cNvPr id="24" name="Line Callout 1 23"/>
          <p:cNvSpPr/>
          <p:nvPr/>
        </p:nvSpPr>
        <p:spPr>
          <a:xfrm>
            <a:off x="7752184" y="3202180"/>
            <a:ext cx="4104456" cy="730881"/>
          </a:xfrm>
          <a:prstGeom prst="borderCallout1">
            <a:avLst>
              <a:gd name="adj1" fmla="val 50288"/>
              <a:gd name="adj2" fmla="val -496"/>
              <a:gd name="adj3" fmla="val 75238"/>
              <a:gd name="adj4" fmla="val -1802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INFRAEOSC-</a:t>
            </a:r>
            <a:r>
              <a:rPr lang="en-US" dirty="0" smtClean="0"/>
              <a:t>05(b):  National </a:t>
            </a:r>
            <a:r>
              <a:rPr lang="en-US" dirty="0"/>
              <a:t>services</a:t>
            </a:r>
          </a:p>
        </p:txBody>
      </p:sp>
      <p:sp>
        <p:nvSpPr>
          <p:cNvPr id="27" name="Line Callout 1 26"/>
          <p:cNvSpPr/>
          <p:nvPr/>
        </p:nvSpPr>
        <p:spPr>
          <a:xfrm>
            <a:off x="7752184" y="4437122"/>
            <a:ext cx="4104456" cy="730881"/>
          </a:xfrm>
          <a:prstGeom prst="borderCallout1">
            <a:avLst>
              <a:gd name="adj1" fmla="val 50288"/>
              <a:gd name="adj2" fmla="val -496"/>
              <a:gd name="adj3" fmla="val -27429"/>
              <a:gd name="adj4" fmla="val -22946"/>
            </a:avLst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Research infrastructures (ERICs)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310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708AAAB-D28D-7648-9EC5-F5E0756AA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TRL - Method of gauging the maturity of technology/service, used by EC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D2BFCA52-0313-0740-B779-B13833C6C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Technology Readiness Level (TRL</a:t>
            </a:r>
            <a:r>
              <a:rPr lang="en-US" dirty="0" smtClean="0"/>
              <a:t>)</a:t>
            </a:r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="" xmlns:a16="http://schemas.microsoft.com/office/drawing/2014/main" id="{72D4A98B-F6D8-DE45-A6EB-F28D64328E7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391477" y="1844824"/>
          <a:ext cx="7776864" cy="2721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2355">
                  <a:extLst>
                    <a:ext uri="{9D8B030D-6E8A-4147-A177-3AD203B41FA5}">
                      <a16:colId xmlns="" xmlns:a16="http://schemas.microsoft.com/office/drawing/2014/main" val="2759041818"/>
                    </a:ext>
                  </a:extLst>
                </a:gridCol>
                <a:gridCol w="6674509">
                  <a:extLst>
                    <a:ext uri="{9D8B030D-6E8A-4147-A177-3AD203B41FA5}">
                      <a16:colId xmlns="" xmlns:a16="http://schemas.microsoft.com/office/drawing/2014/main" val="1881936068"/>
                    </a:ext>
                  </a:extLst>
                </a:gridCol>
              </a:tblGrid>
              <a:tr h="252466">
                <a:tc>
                  <a:txBody>
                    <a:bodyPr/>
                    <a:lstStyle/>
                    <a:p>
                      <a:r>
                        <a:rPr lang="en-US" sz="1050" dirty="0"/>
                        <a:t>TRL Level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050" dirty="0"/>
                        <a:t>Description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128684937"/>
                  </a:ext>
                </a:extLst>
              </a:tr>
              <a:tr h="2599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1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Calibri" panose="020F0502020204030204" pitchFamily="34" charset="0"/>
                        </a:rPr>
                        <a:t>Basic principles observed </a:t>
                      </a:r>
                    </a:p>
                  </a:txBody>
                  <a:tcPr marL="63500" marR="63500" marT="0" marB="0"/>
                </a:tc>
                <a:extLst>
                  <a:ext uri="{0D108BD9-81ED-4DB2-BD59-A6C34878D82A}">
                    <a16:rowId xmlns="" xmlns:a16="http://schemas.microsoft.com/office/drawing/2014/main" val="263755078"/>
                  </a:ext>
                </a:extLst>
              </a:tr>
              <a:tr h="2599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2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Calibri" panose="020F0502020204030204" pitchFamily="34" charset="0"/>
                        </a:rPr>
                        <a:t>Technology concept formulated </a:t>
                      </a:r>
                    </a:p>
                  </a:txBody>
                  <a:tcPr marL="63500" marR="63500" marT="0" marB="0"/>
                </a:tc>
                <a:extLst>
                  <a:ext uri="{0D108BD9-81ED-4DB2-BD59-A6C34878D82A}">
                    <a16:rowId xmlns="" xmlns:a16="http://schemas.microsoft.com/office/drawing/2014/main" val="2912786103"/>
                  </a:ext>
                </a:extLst>
              </a:tr>
              <a:tr h="2599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3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Calibri" panose="020F0502020204030204" pitchFamily="34" charset="0"/>
                        </a:rPr>
                        <a:t>Experimental proof of concept </a:t>
                      </a:r>
                    </a:p>
                  </a:txBody>
                  <a:tcPr marL="63500" marR="63500" marT="0" marB="0"/>
                </a:tc>
                <a:extLst>
                  <a:ext uri="{0D108BD9-81ED-4DB2-BD59-A6C34878D82A}">
                    <a16:rowId xmlns="" xmlns:a16="http://schemas.microsoft.com/office/drawing/2014/main" val="3161961485"/>
                  </a:ext>
                </a:extLst>
              </a:tr>
              <a:tr h="2599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4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Calibri" panose="020F0502020204030204" pitchFamily="34" charset="0"/>
                        </a:rPr>
                        <a:t>Technology validated in lab </a:t>
                      </a:r>
                    </a:p>
                  </a:txBody>
                  <a:tcPr marL="63500" marR="63500" marT="0" marB="0"/>
                </a:tc>
                <a:extLst>
                  <a:ext uri="{0D108BD9-81ED-4DB2-BD59-A6C34878D82A}">
                    <a16:rowId xmlns="" xmlns:a16="http://schemas.microsoft.com/office/drawing/2014/main" val="715527444"/>
                  </a:ext>
                </a:extLst>
              </a:tr>
              <a:tr h="2599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Calibri" panose="020F0502020204030204" pitchFamily="34" charset="0"/>
                        </a:rPr>
                        <a:t>Technology validated in relevant environment </a:t>
                      </a:r>
                    </a:p>
                  </a:txBody>
                  <a:tcPr marL="63500" marR="63500" marT="0" marB="0"/>
                </a:tc>
                <a:extLst>
                  <a:ext uri="{0D108BD9-81ED-4DB2-BD59-A6C34878D82A}">
                    <a16:rowId xmlns="" xmlns:a16="http://schemas.microsoft.com/office/drawing/2014/main" val="3077283753"/>
                  </a:ext>
                </a:extLst>
              </a:tr>
              <a:tr h="2599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Calibri" panose="020F0502020204030204" pitchFamily="34" charset="0"/>
                        </a:rPr>
                        <a:t>Technology demonstrated in relevant environment </a:t>
                      </a:r>
                    </a:p>
                  </a:txBody>
                  <a:tcPr marL="63500" marR="63500" marT="0" marB="0"/>
                </a:tc>
                <a:extLst>
                  <a:ext uri="{0D108BD9-81ED-4DB2-BD59-A6C34878D82A}">
                    <a16:rowId xmlns="" xmlns:a16="http://schemas.microsoft.com/office/drawing/2014/main" val="3264292245"/>
                  </a:ext>
                </a:extLst>
              </a:tr>
              <a:tr h="25996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7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effectLst/>
                          <a:latin typeface="Calibri" panose="020F0502020204030204" pitchFamily="34" charset="0"/>
                        </a:rPr>
                        <a:t>System prototype demonstration in operational environment </a:t>
                      </a:r>
                    </a:p>
                  </a:txBody>
                  <a:tcPr marL="63500" marR="63500" marT="0" marB="0"/>
                </a:tc>
                <a:extLst>
                  <a:ext uri="{0D108BD9-81ED-4DB2-BD59-A6C34878D82A}">
                    <a16:rowId xmlns="" xmlns:a16="http://schemas.microsoft.com/office/drawing/2014/main" val="758698771"/>
                  </a:ext>
                </a:extLst>
              </a:tr>
              <a:tr h="25996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8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System complete and qualified </a:t>
                      </a:r>
                    </a:p>
                  </a:txBody>
                  <a:tcPr marL="63500" marR="63500" marT="0" marB="0"/>
                </a:tc>
                <a:extLst>
                  <a:ext uri="{0D108BD9-81ED-4DB2-BD59-A6C34878D82A}">
                    <a16:rowId xmlns="" xmlns:a16="http://schemas.microsoft.com/office/drawing/2014/main" val="212733421"/>
                  </a:ext>
                </a:extLst>
              </a:tr>
              <a:tr h="25996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accent6">
                              <a:lumMod val="10000"/>
                            </a:schemeClr>
                          </a:solidFill>
                        </a:rPr>
                        <a:t>9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6">
                              <a:lumMod val="1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Actual system proven in operational environment </a:t>
                      </a:r>
                    </a:p>
                  </a:txBody>
                  <a:tcPr marL="63500" marR="63500" marT="0" marB="0"/>
                </a:tc>
                <a:extLst>
                  <a:ext uri="{0D108BD9-81ED-4DB2-BD59-A6C34878D82A}">
                    <a16:rowId xmlns="" xmlns:a16="http://schemas.microsoft.com/office/drawing/2014/main" val="1649359493"/>
                  </a:ext>
                </a:extLst>
              </a:tr>
            </a:tbl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F02D7A5F-11A3-4044-AAD5-04E12CCE9CC0}"/>
              </a:ext>
            </a:extLst>
          </p:cNvPr>
          <p:cNvSpPr txBox="1">
            <a:spLocks/>
          </p:cNvSpPr>
          <p:nvPr/>
        </p:nvSpPr>
        <p:spPr>
          <a:xfrm>
            <a:off x="335360" y="4797168"/>
            <a:ext cx="11521280" cy="1440155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SzPct val="100000"/>
              <a:buFontTx/>
              <a:buBlip>
                <a:blip r:embed="rId3"/>
              </a:buBlip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SzPct val="90000"/>
              <a:buFont typeface="Calibri" panose="020F0502020204030204" pitchFamily="34" charset="0"/>
              <a:buChar char="-"/>
              <a:defRPr sz="26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SzPct val="80000"/>
              <a:buFont typeface="Wingdings" panose="05000000000000000000" pitchFamily="2" charset="2"/>
              <a:buChar char="§"/>
              <a:defRPr sz="24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 kern="120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TRL8 &amp; 9 </a:t>
            </a:r>
            <a:r>
              <a:rPr lang="en-US" sz="1800" dirty="0"/>
              <a:t>– considered Production Level within EOSC-hub:</a:t>
            </a:r>
          </a:p>
          <a:p>
            <a:pPr lvl="1"/>
            <a:r>
              <a:rPr lang="en-US" sz="1600" dirty="0"/>
              <a:t>past development and </a:t>
            </a:r>
            <a:r>
              <a:rPr lang="en-US" sz="1600" dirty="0" err="1"/>
              <a:t>PoC</a:t>
            </a:r>
            <a:r>
              <a:rPr lang="en-US" sz="1600" dirty="0"/>
              <a:t>/pilot/pre-production stages</a:t>
            </a:r>
          </a:p>
          <a:p>
            <a:pPr lvl="1"/>
            <a:r>
              <a:rPr lang="en-US" sz="1600" dirty="0"/>
              <a:t>evident to users which functionalities are </a:t>
            </a:r>
            <a:r>
              <a:rPr lang="en-US" sz="1600" dirty="0" smtClean="0"/>
              <a:t>present</a:t>
            </a:r>
            <a:endParaRPr lang="en-US" sz="1600" dirty="0"/>
          </a:p>
          <a:p>
            <a:pPr lvl="1"/>
            <a:r>
              <a:rPr lang="en-US" sz="1600" dirty="0"/>
              <a:t>users’ reasonable expectation of stability are met</a:t>
            </a:r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46815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ysClr val="window" lastClr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EOSC_HUB_16-9_ppt_template_v0.8" id="{8DB138ED-F999-4E5E-AFD0-12EA3FB52E1E}" vid="{C7DA8598-46A9-41FB-9598-1F55E7691436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slide_base</Template>
  <TotalTime>5258</TotalTime>
  <Words>923</Words>
  <Application>Microsoft Macintosh PowerPoint</Application>
  <PresentationFormat>Custom</PresentationFormat>
  <Paragraphs>183</Paragraphs>
  <Slides>11</Slides>
  <Notes>3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slide_base</vt:lpstr>
      <vt:lpstr>PowerPoint Presentation</vt:lpstr>
      <vt:lpstr>PowerPoint Presentation</vt:lpstr>
      <vt:lpstr>EOSC-hub: services &amp; service areas today</vt:lpstr>
      <vt:lpstr>Become a service provider https://www.eosc-hub.eu/join-as-service-provider  </vt:lpstr>
      <vt:lpstr>EOSC-hub makes services and data F.A.I.R. </vt:lpstr>
      <vt:lpstr>EOSC-hub makes services reliable</vt:lpstr>
      <vt:lpstr>Participate in EOSC-hub</vt:lpstr>
      <vt:lpstr>Growing the service catalogue through partnerships</vt:lpstr>
      <vt:lpstr>Technology Readiness Level (TRL)</vt:lpstr>
      <vt:lpstr>Cross-coordination across EOSC initiatives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Sergio Andreozzi</dc:creator>
  <cp:lastModifiedBy>Gergely Sipos</cp:lastModifiedBy>
  <cp:revision>77</cp:revision>
  <dcterms:created xsi:type="dcterms:W3CDTF">2018-10-09T15:59:44Z</dcterms:created>
  <dcterms:modified xsi:type="dcterms:W3CDTF">2018-10-16T07:54:19Z</dcterms:modified>
</cp:coreProperties>
</file>