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1" r:id="rId1"/>
    <p:sldMasterId id="2147483659" r:id="rId2"/>
    <p:sldMasterId id="2147483661" r:id="rId3"/>
    <p:sldMasterId id="2147483657" r:id="rId4"/>
  </p:sldMasterIdLst>
  <p:notesMasterIdLst>
    <p:notesMasterId r:id="rId12"/>
  </p:notesMasterIdLst>
  <p:sldIdLst>
    <p:sldId id="256" r:id="rId5"/>
    <p:sldId id="274" r:id="rId6"/>
    <p:sldId id="273" r:id="rId7"/>
    <p:sldId id="260" r:id="rId8"/>
    <p:sldId id="272" r:id="rId9"/>
    <p:sldId id="271" r:id="rId10"/>
    <p:sldId id="268" r:id="rId1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67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34"/>
  </p:normalViewPr>
  <p:slideViewPr>
    <p:cSldViewPr snapToGrid="0" snapToObjects="1">
      <p:cViewPr varScale="1">
        <p:scale>
          <a:sx n="118" d="100"/>
          <a:sy n="118" d="100"/>
        </p:scale>
        <p:origin x="-552" y="-10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28" d="100"/>
          <a:sy n="128" d="100"/>
        </p:scale>
        <p:origin x="3056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7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07F3A9-D079-3F40-8212-0C805A027999}" type="datetimeFigureOut">
              <a:rPr lang="fr-FR" smtClean="0"/>
              <a:t>19. 10. 23.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970DC-2EC8-A749-8068-8BEBD6B1458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5044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A970DC-2EC8-A749-8068-8BEBD6B1458A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6042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29919" y="2490809"/>
            <a:ext cx="4543746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700" b="0" i="1" baseline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here to add subtitle</a:t>
            </a:r>
          </a:p>
        </p:txBody>
      </p:sp>
      <p:sp>
        <p:nvSpPr>
          <p:cNvPr id="7" name="Titre 6">
            <a:extLst>
              <a:ext uri="{FF2B5EF4-FFF2-40B4-BE49-F238E27FC236}">
                <a16:creationId xmlns="" xmlns:a16="http://schemas.microsoft.com/office/drawing/2014/main" id="{6886817B-5870-754B-B75F-48D6133689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9919" y="1948714"/>
            <a:ext cx="4815417" cy="52168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3000" b="1" i="0" baseline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sp>
        <p:nvSpPr>
          <p:cNvPr id="13" name="Tijdelijke aanduiding voor tekst 6">
            <a:extLst>
              <a:ext uri="{FF2B5EF4-FFF2-40B4-BE49-F238E27FC236}">
                <a16:creationId xmlns="" xmlns:a16="http://schemas.microsoft.com/office/drawing/2014/main" id="{B5C41B2D-AB28-B54E-AEC8-B8A3796E50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634" y="3636204"/>
            <a:ext cx="1936583" cy="2509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i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noProof="0" dirty="0"/>
              <a:t>Affiliation</a:t>
            </a:r>
          </a:p>
        </p:txBody>
      </p:sp>
      <p:sp>
        <p:nvSpPr>
          <p:cNvPr id="5" name="Tijdelijke aanduiding voor tekst 6">
            <a:extLst>
              <a:ext uri="{FF2B5EF4-FFF2-40B4-BE49-F238E27FC236}">
                <a16:creationId xmlns="" xmlns:a16="http://schemas.microsoft.com/office/drawing/2014/main" id="{6AA082AB-5D0B-F54F-9A8F-0BD3E09BC9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4634" y="3353555"/>
            <a:ext cx="1936583" cy="2509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 baseline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noProof="0" dirty="0"/>
              <a:t>Author</a:t>
            </a:r>
          </a:p>
        </p:txBody>
      </p:sp>
    </p:spTree>
    <p:extLst>
      <p:ext uri="{BB962C8B-B14F-4D97-AF65-F5344CB8AC3E}">
        <p14:creationId xmlns:p14="http://schemas.microsoft.com/office/powerpoint/2010/main" val="173604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="" xmlns:a16="http://schemas.microsoft.com/office/drawing/2014/main" id="{06E6AB01-364C-A348-B0D9-595BB5BE71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500" b="1" i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="" xmlns:a16="http://schemas.microsoft.com/office/drawing/2014/main" id="{94F12D91-78F4-A74E-9C0F-3B4CEA1976E7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1" baseline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here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665418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C6B20CF5-E585-CD41-BAD6-1969BBA40D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6645" y="1369219"/>
            <a:ext cx="8754341" cy="3197370"/>
          </a:xfrm>
          <a:prstGeom prst="rect">
            <a:avLst/>
          </a:prstGeom>
        </p:spPr>
        <p:txBody>
          <a:bodyPr/>
          <a:lstStyle>
            <a:lvl1pPr>
              <a:defRPr sz="2000" b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50" indent="-171450">
              <a:buFont typeface="Wingdings" pitchFamily="2" charset="2"/>
              <a:buChar char="§"/>
              <a:defRPr sz="18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50" indent="-171450">
              <a:buSzPct val="70000"/>
              <a:buFont typeface="Wingdings" pitchFamily="2" charset="2"/>
              <a:buChar char="Ø"/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73AB6673-AF44-DE40-B68F-16EEAD288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500" b="1" i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B33673A8-8F9C-C041-B054-ED5A8A225531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1" baseline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here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772114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="" xmlns:a16="http://schemas.microsoft.com/office/drawing/2014/main" id="{2FF08398-7D6E-1745-A009-A04C250785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500" b="1" i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="" xmlns:a16="http://schemas.microsoft.com/office/drawing/2014/main" id="{FCA42994-4D10-FB4B-AF6F-1389DBDC12CE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1" baseline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here to add subtitle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="" xmlns:a16="http://schemas.microsoft.com/office/drawing/2014/main" id="{BA7832F3-1090-2E45-9B95-4D3B5637025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6646" y="1369219"/>
            <a:ext cx="4317423" cy="3197370"/>
          </a:xfrm>
          <a:prstGeom prst="rect">
            <a:avLst/>
          </a:prstGeom>
        </p:spPr>
        <p:txBody>
          <a:bodyPr/>
          <a:lstStyle>
            <a:lvl1pPr>
              <a:defRPr sz="2000" b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50" indent="-171450">
              <a:buFont typeface="Wingdings" pitchFamily="2" charset="2"/>
              <a:buChar char="§"/>
              <a:defRPr sz="18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50" indent="-171450">
              <a:buSzPct val="70000"/>
              <a:buFont typeface="Wingdings" pitchFamily="2" charset="2"/>
              <a:buChar char="Ø"/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="" xmlns:a16="http://schemas.microsoft.com/office/drawing/2014/main" id="{123DC00C-1673-BE4D-AE5A-3845A7DDE9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49932" y="1369219"/>
            <a:ext cx="4317422" cy="3197370"/>
          </a:xfrm>
          <a:prstGeom prst="rect">
            <a:avLst/>
          </a:prstGeom>
        </p:spPr>
        <p:txBody>
          <a:bodyPr/>
          <a:lstStyle>
            <a:lvl1pPr>
              <a:defRPr sz="2000" b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50" indent="-171450">
              <a:buFont typeface="Wingdings" pitchFamily="2" charset="2"/>
              <a:buChar char="§"/>
              <a:defRPr sz="18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50" indent="-171450">
              <a:buSzPct val="70000"/>
              <a:buFont typeface="Wingdings" pitchFamily="2" charset="2"/>
              <a:buChar char="Ø"/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2519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">
            <a:extLst>
              <a:ext uri="{FF2B5EF4-FFF2-40B4-BE49-F238E27FC236}">
                <a16:creationId xmlns="" xmlns:a16="http://schemas.microsoft.com/office/drawing/2014/main" id="{EDD765F8-18BA-604D-87EB-B3D976081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6646" y="1369217"/>
            <a:ext cx="2811410" cy="3197371"/>
          </a:xfrm>
          <a:prstGeom prst="rect">
            <a:avLst/>
          </a:prstGeom>
        </p:spPr>
        <p:txBody>
          <a:bodyPr/>
          <a:lstStyle>
            <a:lvl1pPr>
              <a:defRPr sz="2000" b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50" indent="-171450">
              <a:buFont typeface="Wingdings" pitchFamily="2" charset="2"/>
              <a:buChar char="§"/>
              <a:defRPr sz="18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50" indent="-171450">
              <a:buSzPct val="70000"/>
              <a:buFont typeface="Wingdings" pitchFamily="2" charset="2"/>
              <a:buChar char="Ø"/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="" xmlns:a16="http://schemas.microsoft.com/office/drawing/2014/main" id="{2E696ECA-C7AD-E046-8192-A4064C213E7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180000" y="1369217"/>
            <a:ext cx="2783999" cy="3197370"/>
          </a:xfrm>
          <a:prstGeom prst="rect">
            <a:avLst/>
          </a:prstGeom>
        </p:spPr>
        <p:txBody>
          <a:bodyPr/>
          <a:lstStyle>
            <a:lvl1pPr>
              <a:defRPr sz="2000" b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50" indent="-171450">
              <a:buFont typeface="Wingdings" pitchFamily="2" charset="2"/>
              <a:buChar char="§"/>
              <a:defRPr sz="18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50" indent="-171450">
              <a:buSzPct val="70000"/>
              <a:buFont typeface="Wingdings" pitchFamily="2" charset="2"/>
              <a:buChar char="Ø"/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="" xmlns:a16="http://schemas.microsoft.com/office/drawing/2014/main" id="{88AEF36E-6085-904D-B43A-C8B09DEB59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55944" y="1369216"/>
            <a:ext cx="2783999" cy="3197369"/>
          </a:xfrm>
          <a:prstGeom prst="rect">
            <a:avLst/>
          </a:prstGeom>
        </p:spPr>
        <p:txBody>
          <a:bodyPr/>
          <a:lstStyle>
            <a:lvl1pPr>
              <a:defRPr sz="2000" b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50" indent="-171450">
              <a:buFont typeface="Wingdings" pitchFamily="2" charset="2"/>
              <a:buChar char="§"/>
              <a:defRPr sz="18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50" indent="-171450">
              <a:buSzPct val="70000"/>
              <a:buFont typeface="Wingdings" pitchFamily="2" charset="2"/>
              <a:buChar char="Ø"/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="" xmlns:a16="http://schemas.microsoft.com/office/drawing/2014/main" id="{DF62DA08-BE0A-2046-8251-B39621E4E2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500" b="1" i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="" xmlns:a16="http://schemas.microsoft.com/office/drawing/2014/main" id="{C0924F88-117B-D846-847D-5FDFD16C4BF5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1" baseline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dirty="0"/>
              <a:t>Click here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60832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="" xmlns:a16="http://schemas.microsoft.com/office/drawing/2014/main" id="{75654FC1-4DBD-4648-80C9-79E7F28D7D2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49933" y="1370013"/>
            <a:ext cx="4275858" cy="3197225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Picture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6B29CE2F-9C11-D341-A1F9-C96EE6E745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500" b="1" i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="" xmlns:a16="http://schemas.microsoft.com/office/drawing/2014/main" id="{F4C4797D-C6F7-B144-9F21-53F552684590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1" baseline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here to add subtitle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="" xmlns:a16="http://schemas.microsoft.com/office/drawing/2014/main" id="{6E553D1D-90EB-B442-9B3E-7227D57ABEC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6646" y="1369219"/>
            <a:ext cx="4317423" cy="3197370"/>
          </a:xfrm>
          <a:prstGeom prst="rect">
            <a:avLst/>
          </a:prstGeom>
        </p:spPr>
        <p:txBody>
          <a:bodyPr/>
          <a:lstStyle>
            <a:lvl1pPr>
              <a:defRPr sz="2000" b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50" indent="-171450">
              <a:buFont typeface="Wingdings" pitchFamily="2" charset="2"/>
              <a:buChar char="§"/>
              <a:defRPr sz="18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50" indent="-171450">
              <a:buSzPct val="70000"/>
              <a:buFont typeface="Wingdings" pitchFamily="2" charset="2"/>
              <a:buChar char="Ø"/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6639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CD9CA633-2F9C-664C-91A2-CBC0582498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077" y="2169395"/>
            <a:ext cx="4728796" cy="3416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500" b="1" i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C0750E88-DE78-B344-A38C-37E46FB010FA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2579076" y="2628608"/>
            <a:ext cx="472879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1" baseline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here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4073493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="" xmlns:a16="http://schemas.microsoft.com/office/drawing/2014/main" id="{C57C4CBE-7185-2242-8FA9-260F7D09F53D}"/>
              </a:ext>
            </a:extLst>
          </p:cNvPr>
          <p:cNvSpPr txBox="1">
            <a:spLocks/>
          </p:cNvSpPr>
          <p:nvPr userDrawn="1"/>
        </p:nvSpPr>
        <p:spPr>
          <a:xfrm>
            <a:off x="723100" y="4558808"/>
            <a:ext cx="2173781" cy="309008"/>
          </a:xfrm>
          <a:prstGeom prst="rect">
            <a:avLst/>
          </a:prstGeom>
        </p:spPr>
        <p:txBody>
          <a:bodyPr vert="horz" lIns="90000" tIns="45720" rIns="91440" bIns="45720" rtlCol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1" i="0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The work of the EGI Foundation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0" i="1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is partly funded by the European Commission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0" i="1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under H2020 Framework Programme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="" xmlns:a16="http://schemas.microsoft.com/office/drawing/2014/main" id="{C088D24F-60F4-1C44-85FB-0B192A9159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6761" y="4558808"/>
            <a:ext cx="471315" cy="30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039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5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3.png"/><Relationship Id="rId10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5" Type="http://schemas.openxmlformats.org/officeDocument/2006/relationships/image" Target="../media/image3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5" Type="http://schemas.openxmlformats.org/officeDocument/2006/relationships/image" Target="../media/image3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2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>
            <a:extLst>
              <a:ext uri="{FF2B5EF4-FFF2-40B4-BE49-F238E27FC236}">
                <a16:creationId xmlns="" xmlns:a16="http://schemas.microsoft.com/office/drawing/2014/main" id="{A8E404E7-63E9-2242-BBFB-D06D4DB627CF}"/>
              </a:ext>
            </a:extLst>
          </p:cNvPr>
          <p:cNvSpPr txBox="1">
            <a:spLocks/>
          </p:cNvSpPr>
          <p:nvPr userDrawn="1"/>
        </p:nvSpPr>
        <p:spPr>
          <a:xfrm>
            <a:off x="546242" y="816345"/>
            <a:ext cx="1656681" cy="358195"/>
          </a:xfrm>
          <a:prstGeom prst="rect">
            <a:avLst/>
          </a:prstGeom>
        </p:spPr>
        <p:txBody>
          <a:bodyPr vert="horz" lIns="9000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900" b="1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www.egi.eu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fr-FR" sz="900" b="0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@EGI_eInfra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="" xmlns:a16="http://schemas.microsoft.com/office/drawing/2014/main" id="{A32A06AE-5534-2247-95EB-15164C92F1EE}"/>
              </a:ext>
            </a:extLst>
          </p:cNvPr>
          <p:cNvSpPr txBox="1">
            <a:spLocks/>
          </p:cNvSpPr>
          <p:nvPr userDrawn="1"/>
        </p:nvSpPr>
        <p:spPr>
          <a:xfrm>
            <a:off x="723100" y="4558808"/>
            <a:ext cx="2173781" cy="309008"/>
          </a:xfrm>
          <a:prstGeom prst="rect">
            <a:avLst/>
          </a:prstGeom>
        </p:spPr>
        <p:txBody>
          <a:bodyPr vert="horz" lIns="90000" tIns="45720" rIns="91440" bIns="45720" rtlCol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1" i="0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The work of the EGI Foundation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0" i="1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is partly funded by the European Commission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0" i="1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under H2020 Framework Programme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="" xmlns:a16="http://schemas.microsoft.com/office/drawing/2014/main" id="{8E14889E-1665-1547-8E8A-6D5323DA4D4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76761" y="4558808"/>
            <a:ext cx="471315" cy="30900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="" xmlns:a16="http://schemas.microsoft.com/office/drawing/2014/main" id="{32C523F4-A1E9-9843-8E6C-4332A3FE729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2418" y="1050147"/>
            <a:ext cx="133824" cy="11895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="" xmlns:a16="http://schemas.microsoft.com/office/drawing/2014/main" id="{191F133D-02FF-3640-814A-5EEEEF2B27B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60238" y="2080636"/>
            <a:ext cx="2136858" cy="164144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="" xmlns:a16="http://schemas.microsoft.com/office/drawing/2014/main" id="{3C57BD74-4B25-9B43-A1D3-16EFBA65244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32986" y="892073"/>
            <a:ext cx="113256" cy="118955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="" xmlns:a16="http://schemas.microsoft.com/office/drawing/2014/main" id="{974DD3A4-4A2A-E84A-877B-26F2A6E8109A}"/>
              </a:ext>
            </a:extLst>
          </p:cNvPr>
          <p:cNvSpPr txBox="1">
            <a:spLocks/>
          </p:cNvSpPr>
          <p:nvPr userDrawn="1"/>
        </p:nvSpPr>
        <p:spPr>
          <a:xfrm>
            <a:off x="2624575" y="53846"/>
            <a:ext cx="4091495" cy="443675"/>
          </a:xfrm>
          <a:prstGeom prst="rect">
            <a:avLst/>
          </a:prstGeom>
        </p:spPr>
        <p:txBody>
          <a:bodyPr vert="horz" lIns="90000" tIns="45720" rIns="91440" bIns="45720" rtlCol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b="1" i="0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EGI: Advanced Computing for Research</a:t>
            </a:r>
          </a:p>
        </p:txBody>
      </p:sp>
    </p:spTree>
    <p:extLst>
      <p:ext uri="{BB962C8B-B14F-4D97-AF65-F5344CB8AC3E}">
        <p14:creationId xmlns:p14="http://schemas.microsoft.com/office/powerpoint/2010/main" val="4121751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="" xmlns:a16="http://schemas.microsoft.com/office/drawing/2014/main" id="{F56D0993-87BD-914A-898D-CE55F5B8BC53}"/>
              </a:ext>
            </a:extLst>
          </p:cNvPr>
          <p:cNvSpPr txBox="1">
            <a:spLocks/>
          </p:cNvSpPr>
          <p:nvPr userDrawn="1"/>
        </p:nvSpPr>
        <p:spPr>
          <a:xfrm>
            <a:off x="6359778" y="4909725"/>
            <a:ext cx="980136" cy="156744"/>
          </a:xfrm>
          <a:prstGeom prst="rect">
            <a:avLst/>
          </a:prstGeom>
        </p:spPr>
        <p:txBody>
          <a:bodyPr vert="horz" lIns="9000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800" b="0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@EGI_eInfra</a:t>
            </a:r>
            <a:endParaRPr lang="en" sz="800" b="0" i="0" dirty="0">
              <a:solidFill>
                <a:srgbClr val="0E67AD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="" xmlns:a16="http://schemas.microsoft.com/office/drawing/2014/main" id="{17BEC144-BA49-F442-A3B7-E811A2F546EF}"/>
              </a:ext>
            </a:extLst>
          </p:cNvPr>
          <p:cNvSpPr txBox="1">
            <a:spLocks/>
          </p:cNvSpPr>
          <p:nvPr userDrawn="1"/>
        </p:nvSpPr>
        <p:spPr>
          <a:xfrm>
            <a:off x="5481272" y="4909682"/>
            <a:ext cx="716899" cy="161981"/>
          </a:xfrm>
          <a:prstGeom prst="rect">
            <a:avLst/>
          </a:prstGeom>
        </p:spPr>
        <p:txBody>
          <a:bodyPr vert="horz" lIns="9000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800" b="1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www.egi.eu</a:t>
            </a:r>
            <a:endParaRPr lang="en" sz="800" b="0" i="0" dirty="0">
              <a:solidFill>
                <a:srgbClr val="0E67AD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cxnSp>
        <p:nvCxnSpPr>
          <p:cNvPr id="8" name="Connecteur droit 7">
            <a:extLst>
              <a:ext uri="{FF2B5EF4-FFF2-40B4-BE49-F238E27FC236}">
                <a16:creationId xmlns="" xmlns:a16="http://schemas.microsoft.com/office/drawing/2014/main" id="{123B8488-E0AB-FC4D-9454-1BBB1AE64C3C}"/>
              </a:ext>
            </a:extLst>
          </p:cNvPr>
          <p:cNvCxnSpPr/>
          <p:nvPr userDrawn="1"/>
        </p:nvCxnSpPr>
        <p:spPr>
          <a:xfrm>
            <a:off x="6150117" y="4965272"/>
            <a:ext cx="0" cy="178228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="" xmlns:a16="http://schemas.microsoft.com/office/drawing/2014/main" id="{34279270-E6A4-4441-95D3-64FC5CAB321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552255" y="61362"/>
            <a:ext cx="523131" cy="402662"/>
          </a:xfrm>
          <a:prstGeom prst="rect">
            <a:avLst/>
          </a:prstGeom>
        </p:spPr>
      </p:pic>
      <p:sp>
        <p:nvSpPr>
          <p:cNvPr id="12" name="Tekstvak 21">
            <a:extLst>
              <a:ext uri="{FF2B5EF4-FFF2-40B4-BE49-F238E27FC236}">
                <a16:creationId xmlns="" xmlns:a16="http://schemas.microsoft.com/office/drawing/2014/main" id="{F5352241-5F2F-0A48-9EB0-0DA421D76094}"/>
              </a:ext>
            </a:extLst>
          </p:cNvPr>
          <p:cNvSpPr txBox="1"/>
          <p:nvPr userDrawn="1"/>
        </p:nvSpPr>
        <p:spPr>
          <a:xfrm>
            <a:off x="7425809" y="4923184"/>
            <a:ext cx="74571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F02416D8-EABE-4396-949C-5DBC483A602B}" type="datetime1">
              <a:rPr lang="en-GB" sz="900" b="1" i="0" noProof="0" smtClean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19. 10. 23.</a:t>
            </a:fld>
            <a:endParaRPr lang="en-GB" sz="900" b="1" i="0" noProof="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kstvak 21">
            <a:extLst>
              <a:ext uri="{FF2B5EF4-FFF2-40B4-BE49-F238E27FC236}">
                <a16:creationId xmlns="" xmlns:a16="http://schemas.microsoft.com/office/drawing/2014/main" id="{B6E74D17-90D6-C24F-9E1B-8E7F5BF73C6A}"/>
              </a:ext>
            </a:extLst>
          </p:cNvPr>
          <p:cNvSpPr txBox="1"/>
          <p:nvPr userDrawn="1"/>
        </p:nvSpPr>
        <p:spPr>
          <a:xfrm>
            <a:off x="8783491" y="4915226"/>
            <a:ext cx="3898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72553E7-13AD-41CB-B8D3-4C5279D6D1DB}" type="slidenum">
              <a:rPr lang="nl-NL" sz="900" b="1" i="0" smtClean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‹#›</a:t>
            </a:fld>
            <a:endParaRPr lang="nl-NL" sz="900" b="1" i="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50727BBB-22D1-5246-B6F9-701F11FF5F2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276638" y="4965272"/>
            <a:ext cx="119690" cy="10639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="" xmlns:a16="http://schemas.microsoft.com/office/drawing/2014/main" id="{2AFB4FE2-03A4-1147-861C-30301D806413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5429503" y="4965701"/>
            <a:ext cx="93380" cy="98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88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6" r:id="rId2"/>
    <p:sldLayoutId id="2147483667" r:id="rId3"/>
    <p:sldLayoutId id="2147483665" r:id="rId4"/>
    <p:sldLayoutId id="2147483668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="" xmlns:a16="http://schemas.microsoft.com/office/drawing/2014/main" id="{54C065DA-4EE3-7F46-BA61-9340C5EC91A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52255" y="61362"/>
            <a:ext cx="523131" cy="402662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="" xmlns:a16="http://schemas.microsoft.com/office/drawing/2014/main" id="{A7641659-EE62-4C4B-800E-E5E173852CBC}"/>
              </a:ext>
            </a:extLst>
          </p:cNvPr>
          <p:cNvSpPr txBox="1">
            <a:spLocks/>
          </p:cNvSpPr>
          <p:nvPr userDrawn="1"/>
        </p:nvSpPr>
        <p:spPr>
          <a:xfrm>
            <a:off x="6359778" y="4909725"/>
            <a:ext cx="980136" cy="156744"/>
          </a:xfrm>
          <a:prstGeom prst="rect">
            <a:avLst/>
          </a:prstGeom>
        </p:spPr>
        <p:txBody>
          <a:bodyPr vert="horz" lIns="9000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800" b="0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@EGI_eInfra</a:t>
            </a:r>
            <a:endParaRPr lang="en" sz="800" b="0" i="0" dirty="0">
              <a:solidFill>
                <a:srgbClr val="0E67AD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="" xmlns:a16="http://schemas.microsoft.com/office/drawing/2014/main" id="{1983F160-3051-5343-A279-ABC4F18B0298}"/>
              </a:ext>
            </a:extLst>
          </p:cNvPr>
          <p:cNvSpPr txBox="1">
            <a:spLocks/>
          </p:cNvSpPr>
          <p:nvPr userDrawn="1"/>
        </p:nvSpPr>
        <p:spPr>
          <a:xfrm>
            <a:off x="5481272" y="4909682"/>
            <a:ext cx="716899" cy="161981"/>
          </a:xfrm>
          <a:prstGeom prst="rect">
            <a:avLst/>
          </a:prstGeom>
        </p:spPr>
        <p:txBody>
          <a:bodyPr vert="horz" lIns="9000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800" b="1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www.egi.eu</a:t>
            </a:r>
            <a:endParaRPr lang="en" sz="800" b="0" i="0" dirty="0">
              <a:solidFill>
                <a:srgbClr val="0E67AD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cxnSp>
        <p:nvCxnSpPr>
          <p:cNvPr id="15" name="Connecteur droit 14">
            <a:extLst>
              <a:ext uri="{FF2B5EF4-FFF2-40B4-BE49-F238E27FC236}">
                <a16:creationId xmlns="" xmlns:a16="http://schemas.microsoft.com/office/drawing/2014/main" id="{271D831B-67D2-6044-BF76-06D259999B31}"/>
              </a:ext>
            </a:extLst>
          </p:cNvPr>
          <p:cNvCxnSpPr/>
          <p:nvPr userDrawn="1"/>
        </p:nvCxnSpPr>
        <p:spPr>
          <a:xfrm>
            <a:off x="6150117" y="4965272"/>
            <a:ext cx="0" cy="178228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vak 21">
            <a:extLst>
              <a:ext uri="{FF2B5EF4-FFF2-40B4-BE49-F238E27FC236}">
                <a16:creationId xmlns="" xmlns:a16="http://schemas.microsoft.com/office/drawing/2014/main" id="{6117C417-ED11-F64A-AD0F-5BA397A38596}"/>
              </a:ext>
            </a:extLst>
          </p:cNvPr>
          <p:cNvSpPr txBox="1"/>
          <p:nvPr userDrawn="1"/>
        </p:nvSpPr>
        <p:spPr>
          <a:xfrm>
            <a:off x="7425809" y="4923184"/>
            <a:ext cx="74571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4E350F5A-1D90-4578-B64F-335D9A596FE0}" type="datetime1">
              <a:rPr lang="en-GB" sz="900" b="1" i="0" smtClean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19. 10. 23.</a:t>
            </a:fld>
            <a:endParaRPr lang="nl-NL" sz="900" b="1" i="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kstvak 21">
            <a:extLst>
              <a:ext uri="{FF2B5EF4-FFF2-40B4-BE49-F238E27FC236}">
                <a16:creationId xmlns="" xmlns:a16="http://schemas.microsoft.com/office/drawing/2014/main" id="{B7475368-A2F5-2046-8239-8FAF1B0AFDB8}"/>
              </a:ext>
            </a:extLst>
          </p:cNvPr>
          <p:cNvSpPr txBox="1"/>
          <p:nvPr userDrawn="1"/>
        </p:nvSpPr>
        <p:spPr>
          <a:xfrm>
            <a:off x="8783491" y="4915226"/>
            <a:ext cx="3898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72553E7-13AD-41CB-B8D3-4C5279D6D1DB}" type="slidenum">
              <a:rPr lang="nl-NL" sz="900" b="1" i="0" smtClean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‹#›</a:t>
            </a:fld>
            <a:endParaRPr lang="nl-NL" sz="900" b="1" i="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="" xmlns:a16="http://schemas.microsoft.com/office/drawing/2014/main" id="{57154051-348C-1843-AA1C-AB809BB8391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276638" y="4965272"/>
            <a:ext cx="119690" cy="106391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="" xmlns:a16="http://schemas.microsoft.com/office/drawing/2014/main" id="{3F0BAA26-6D8B-7747-A346-37C94F6F4BB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429503" y="4965701"/>
            <a:ext cx="93380" cy="98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019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2">
            <a:extLst>
              <a:ext uri="{FF2B5EF4-FFF2-40B4-BE49-F238E27FC236}">
                <a16:creationId xmlns="" xmlns:a16="http://schemas.microsoft.com/office/drawing/2014/main" id="{DA78F590-4BBF-9C4B-A00E-C89294A682AA}"/>
              </a:ext>
            </a:extLst>
          </p:cNvPr>
          <p:cNvSpPr txBox="1">
            <a:spLocks/>
          </p:cNvSpPr>
          <p:nvPr userDrawn="1"/>
        </p:nvSpPr>
        <p:spPr>
          <a:xfrm>
            <a:off x="6481460" y="3988285"/>
            <a:ext cx="1691495" cy="3571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1" i="0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This work by the EGI Foundation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0" i="1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is licensed under a Creative Commons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700" b="0" i="1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Attribution 4.0 International License.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="" xmlns:a16="http://schemas.microsoft.com/office/drawing/2014/main" id="{EFEBF892-042C-8C47-80FB-62A87810487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373609" y="2067920"/>
            <a:ext cx="2268644" cy="1742674"/>
          </a:xfrm>
          <a:prstGeom prst="rect">
            <a:avLst/>
          </a:prstGeom>
        </p:spPr>
      </p:pic>
      <p:sp>
        <p:nvSpPr>
          <p:cNvPr id="16" name="Subtitle 2">
            <a:extLst>
              <a:ext uri="{FF2B5EF4-FFF2-40B4-BE49-F238E27FC236}">
                <a16:creationId xmlns="" xmlns:a16="http://schemas.microsoft.com/office/drawing/2014/main" id="{04EF890C-0E49-E449-8651-D45A73400420}"/>
              </a:ext>
            </a:extLst>
          </p:cNvPr>
          <p:cNvSpPr txBox="1">
            <a:spLocks/>
          </p:cNvSpPr>
          <p:nvPr userDrawn="1"/>
        </p:nvSpPr>
        <p:spPr>
          <a:xfrm>
            <a:off x="1962684" y="3078738"/>
            <a:ext cx="2609316" cy="41395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300" b="1" i="1" kern="1200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GB" sz="2000" noProof="0" dirty="0">
                <a:latin typeface="Calibri" panose="020F0502020204030204" pitchFamily="34" charset="0"/>
                <a:ea typeface="Open Sans Semibold" panose="020B0606030504020204" pitchFamily="34" charset="0"/>
                <a:cs typeface="Calibri" panose="020F0502020204030204" pitchFamily="34" charset="0"/>
              </a:rPr>
              <a:t>Questions?</a:t>
            </a:r>
          </a:p>
        </p:txBody>
      </p:sp>
      <p:sp>
        <p:nvSpPr>
          <p:cNvPr id="19" name="Titre 6">
            <a:extLst>
              <a:ext uri="{FF2B5EF4-FFF2-40B4-BE49-F238E27FC236}">
                <a16:creationId xmlns="" xmlns:a16="http://schemas.microsoft.com/office/drawing/2014/main" id="{D4D314C7-0F84-AB4E-BE7F-35172DF12265}"/>
              </a:ext>
            </a:extLst>
          </p:cNvPr>
          <p:cNvSpPr txBox="1">
            <a:spLocks/>
          </p:cNvSpPr>
          <p:nvPr userDrawn="1"/>
        </p:nvSpPr>
        <p:spPr>
          <a:xfrm>
            <a:off x="1962684" y="2233154"/>
            <a:ext cx="2811618" cy="75251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00" b="1" i="0" kern="1200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en-GB" sz="2000" noProof="0" dirty="0">
                <a:latin typeface="Calibri" panose="020F0502020204030204" pitchFamily="34" charset="0"/>
                <a:cs typeface="Calibri" panose="020F0502020204030204" pitchFamily="34" charset="0"/>
              </a:rPr>
              <a:t>Thank you</a:t>
            </a:r>
            <a:br>
              <a:rPr lang="en-GB" sz="2000" noProof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2000" noProof="0" dirty="0">
                <a:latin typeface="Calibri" panose="020F0502020204030204" pitchFamily="34" charset="0"/>
                <a:cs typeface="Calibri" panose="020F0502020204030204" pitchFamily="34" charset="0"/>
              </a:rPr>
              <a:t>for your attention.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="" xmlns:a16="http://schemas.microsoft.com/office/drawing/2014/main" id="{B3C4C258-560F-7E41-A4DF-4F971543C08A}"/>
              </a:ext>
            </a:extLst>
          </p:cNvPr>
          <p:cNvSpPr txBox="1">
            <a:spLocks/>
          </p:cNvSpPr>
          <p:nvPr userDrawn="1"/>
        </p:nvSpPr>
        <p:spPr>
          <a:xfrm>
            <a:off x="546242" y="828045"/>
            <a:ext cx="1656681" cy="358195"/>
          </a:xfrm>
          <a:prstGeom prst="rect">
            <a:avLst/>
          </a:prstGeom>
        </p:spPr>
        <p:txBody>
          <a:bodyPr vert="horz" lIns="9000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900" b="1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www.egi.eu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fr-FR" sz="900" b="0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@EGI_eInfra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="" xmlns:a16="http://schemas.microsoft.com/office/drawing/2014/main" id="{F9534ACA-D415-764D-8B5D-37ACE43416D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2418" y="1074373"/>
            <a:ext cx="133824" cy="11895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="" xmlns:a16="http://schemas.microsoft.com/office/drawing/2014/main" id="{3997F26F-FA34-1E4E-B306-AC13B5F01D8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32986" y="903773"/>
            <a:ext cx="113256" cy="118955"/>
          </a:xfrm>
          <a:prstGeom prst="rect">
            <a:avLst/>
          </a:prstGeom>
        </p:spPr>
      </p:pic>
      <p:sp>
        <p:nvSpPr>
          <p:cNvPr id="22" name="Subtitle 2">
            <a:extLst>
              <a:ext uri="{FF2B5EF4-FFF2-40B4-BE49-F238E27FC236}">
                <a16:creationId xmlns="" xmlns:a16="http://schemas.microsoft.com/office/drawing/2014/main" id="{46439F1B-1DA1-CD4A-8099-15205076493A}"/>
              </a:ext>
            </a:extLst>
          </p:cNvPr>
          <p:cNvSpPr txBox="1">
            <a:spLocks/>
          </p:cNvSpPr>
          <p:nvPr userDrawn="1"/>
        </p:nvSpPr>
        <p:spPr>
          <a:xfrm>
            <a:off x="2624575" y="53846"/>
            <a:ext cx="4091495" cy="443675"/>
          </a:xfrm>
          <a:prstGeom prst="rect">
            <a:avLst/>
          </a:prstGeom>
        </p:spPr>
        <p:txBody>
          <a:bodyPr vert="horz" lIns="90000" tIns="45720" rIns="91440" bIns="45720" rtlCol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b="1" i="0" noProof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EGI: Advanced Computing for Research</a:t>
            </a:r>
          </a:p>
        </p:txBody>
      </p:sp>
    </p:spTree>
    <p:extLst>
      <p:ext uri="{BB962C8B-B14F-4D97-AF65-F5344CB8AC3E}">
        <p14:creationId xmlns:p14="http://schemas.microsoft.com/office/powerpoint/2010/main" val="1741258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go.egi.eu/notebooks-rda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notebooks.egi.eu" TargetMode="External"/><Relationship Id="rId3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hyperlink" Target="http://go.egi.eu/notebooksvideo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notebooks.egi.e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="" xmlns:a16="http://schemas.microsoft.com/office/drawing/2014/main" id="{5BFE1615-A5F2-8846-9282-FF4985AA14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9919" y="2490809"/>
            <a:ext cx="4543746" cy="691728"/>
          </a:xfrm>
        </p:spPr>
        <p:txBody>
          <a:bodyPr/>
          <a:lstStyle/>
          <a:p>
            <a:r>
              <a:rPr lang="fr-FR" sz="1800" dirty="0" smtClean="0"/>
              <a:t>RDA Notebooks </a:t>
            </a:r>
            <a:r>
              <a:rPr lang="fr-FR" sz="1800" dirty="0" err="1" smtClean="0"/>
              <a:t>BoF</a:t>
            </a:r>
            <a:endParaRPr lang="fr-FR" sz="1800" dirty="0" smtClean="0"/>
          </a:p>
          <a:p>
            <a:r>
              <a:rPr lang="fr-FR" sz="1800" dirty="0" smtClean="0"/>
              <a:t>Helsinki, </a:t>
            </a:r>
            <a:r>
              <a:rPr lang="fr-FR" sz="1800" dirty="0" err="1" smtClean="0"/>
              <a:t>Oct</a:t>
            </a:r>
            <a:r>
              <a:rPr lang="fr-FR" sz="1800" dirty="0" smtClean="0"/>
              <a:t> 2019.</a:t>
            </a:r>
            <a:endParaRPr lang="fr-FR" sz="1800" dirty="0"/>
          </a:p>
        </p:txBody>
      </p:sp>
      <p:sp>
        <p:nvSpPr>
          <p:cNvPr id="3" name="Titre 2">
            <a:extLst>
              <a:ext uri="{FF2B5EF4-FFF2-40B4-BE49-F238E27FC236}">
                <a16:creationId xmlns="" xmlns:a16="http://schemas.microsoft.com/office/drawing/2014/main" id="{F8DC7F99-C6A7-E74F-AB98-FE876C947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329" y="1948714"/>
            <a:ext cx="5961350" cy="430887"/>
          </a:xfrm>
        </p:spPr>
        <p:txBody>
          <a:bodyPr/>
          <a:lstStyle/>
          <a:p>
            <a:r>
              <a:rPr lang="fr-FR" sz="2400" dirty="0"/>
              <a:t>Notebooks </a:t>
            </a:r>
            <a:r>
              <a:rPr lang="fr-FR" sz="2400" dirty="0" smtClean="0"/>
              <a:t>for </a:t>
            </a:r>
            <a:r>
              <a:rPr lang="fr-FR" sz="2400" dirty="0" err="1" smtClean="0"/>
              <a:t>big</a:t>
            </a:r>
            <a:r>
              <a:rPr lang="fr-FR" sz="2400" dirty="0" smtClean="0"/>
              <a:t> </a:t>
            </a:r>
            <a:r>
              <a:rPr lang="fr-FR" sz="2400" dirty="0"/>
              <a:t>data &amp; </a:t>
            </a:r>
            <a:r>
              <a:rPr lang="fr-FR" sz="2400" dirty="0" err="1"/>
              <a:t>compute</a:t>
            </a:r>
            <a:endParaRPr lang="fr-FR" sz="2400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0BCA4EF5-D28C-0C4E-B27F-18EE261882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 smtClean="0"/>
              <a:t>EGI </a:t>
            </a:r>
            <a:r>
              <a:rPr lang="fr-FR" dirty="0" err="1" smtClean="0"/>
              <a:t>Foundation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="" xmlns:a16="http://schemas.microsoft.com/office/drawing/2014/main" id="{C9146381-8AC7-E249-864F-89F49B5DD0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 smtClean="0"/>
              <a:t>Gergely Sipos</a:t>
            </a:r>
            <a:endParaRPr lang="fr-FR" dirty="0"/>
          </a:p>
        </p:txBody>
      </p:sp>
      <p:sp>
        <p:nvSpPr>
          <p:cNvPr id="6" name="TextBox 5"/>
          <p:cNvSpPr txBox="1"/>
          <p:nvPr/>
        </p:nvSpPr>
        <p:spPr>
          <a:xfrm>
            <a:off x="5912825" y="4440724"/>
            <a:ext cx="32426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/>
              <a:t>These slides are available at</a:t>
            </a:r>
          </a:p>
          <a:p>
            <a:pPr algn="r"/>
            <a:r>
              <a:rPr lang="en-US" b="1" dirty="0" smtClean="0">
                <a:hlinkClick r:id="rId2"/>
              </a:rPr>
              <a:t>http://go.egi.eu/notebooks-rda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780950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="" xmlns:a16="http://schemas.microsoft.com/office/drawing/2014/main" id="{8E32058C-4AD3-D749-9638-B1D4585A6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>
            <a:extLst>
              <a:ext uri="{FF2B5EF4-FFF2-40B4-BE49-F238E27FC236}">
                <a16:creationId xmlns="" xmlns:a16="http://schemas.microsoft.com/office/drawing/2014/main" id="{A1DE3DA6-94EB-8444-B298-7FE1853899F2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E2646967-4940-2742-B5FC-16D191147B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3999" cy="5143500"/>
          </a:xfrm>
          <a:prstGeom prst="rect">
            <a:avLst/>
          </a:prstGeom>
          <a:solidFill>
            <a:srgbClr val="030E1A">
              <a:alpha val="50196"/>
            </a:srgbClr>
          </a:solidFill>
          <a:effectLst/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B652A6D-611F-3646-9198-9ED7D2153093}"/>
              </a:ext>
            </a:extLst>
          </p:cNvPr>
          <p:cNvSpPr txBox="1"/>
          <p:nvPr/>
        </p:nvSpPr>
        <p:spPr>
          <a:xfrm>
            <a:off x="0" y="101237"/>
            <a:ext cx="9143999" cy="141575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26" tIns="45713" rIns="91426" bIns="45713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GB" sz="2400" b="1" dirty="0">
                <a:solidFill>
                  <a:schemeClr val="bg1"/>
                </a:solidFill>
              </a:rPr>
              <a:t>EGI is a federation of over 200 computing and data centres </a:t>
            </a:r>
            <a:r>
              <a:rPr lang="en-GB" sz="2400" b="1" dirty="0" smtClean="0">
                <a:solidFill>
                  <a:schemeClr val="bg1"/>
                </a:solidFill>
              </a:rPr>
              <a:t/>
            </a:r>
            <a:br>
              <a:rPr lang="en-GB" sz="2400" b="1" dirty="0" smtClean="0">
                <a:solidFill>
                  <a:schemeClr val="bg1"/>
                </a:solidFill>
              </a:rPr>
            </a:br>
            <a:r>
              <a:rPr lang="en-GB" sz="2400" b="1" dirty="0" smtClean="0">
                <a:solidFill>
                  <a:schemeClr val="bg1"/>
                </a:solidFill>
              </a:rPr>
              <a:t>spread </a:t>
            </a:r>
            <a:r>
              <a:rPr lang="en-GB" sz="2400" b="1" dirty="0">
                <a:solidFill>
                  <a:schemeClr val="bg1"/>
                </a:solidFill>
              </a:rPr>
              <a:t>across Europe and the rest of the </a:t>
            </a:r>
            <a:r>
              <a:rPr lang="en-GB" sz="2400" b="1" dirty="0" smtClean="0">
                <a:solidFill>
                  <a:schemeClr val="bg1"/>
                </a:solidFill>
              </a:rPr>
              <a:t>world</a:t>
            </a:r>
          </a:p>
          <a:p>
            <a:pPr algn="ctr">
              <a:spcAft>
                <a:spcPts val="1200"/>
              </a:spcAft>
            </a:pPr>
            <a:r>
              <a:rPr lang="en-GB" sz="2800" b="1" dirty="0" smtClean="0">
                <a:solidFill>
                  <a:schemeClr val="bg1"/>
                </a:solidFill>
              </a:rPr>
              <a:t>To deliver advanced computing services for research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6E843AF7-F700-B74E-971E-3798F6E04B65}"/>
              </a:ext>
            </a:extLst>
          </p:cNvPr>
          <p:cNvSpPr/>
          <p:nvPr/>
        </p:nvSpPr>
        <p:spPr>
          <a:xfrm>
            <a:off x="-169333" y="1557105"/>
            <a:ext cx="9482666" cy="2292406"/>
          </a:xfrm>
          <a:prstGeom prst="rect">
            <a:avLst/>
          </a:prstGeom>
          <a:solidFill>
            <a:schemeClr val="dk1">
              <a:alpha val="24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="" xmlns:a16="http://schemas.microsoft.com/office/drawing/2014/main" id="{45E73DC7-EECC-A240-BC4F-EBF4AEAEE0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442670"/>
              </p:ext>
            </p:extLst>
          </p:nvPr>
        </p:nvGraphicFramePr>
        <p:xfrm>
          <a:off x="533399" y="1705831"/>
          <a:ext cx="8214798" cy="2529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38266">
                  <a:extLst>
                    <a:ext uri="{9D8B030D-6E8A-4147-A177-3AD203B41FA5}">
                      <a16:colId xmlns="" xmlns:a16="http://schemas.microsoft.com/office/drawing/2014/main" val="4057095163"/>
                    </a:ext>
                  </a:extLst>
                </a:gridCol>
                <a:gridCol w="2738266">
                  <a:extLst>
                    <a:ext uri="{9D8B030D-6E8A-4147-A177-3AD203B41FA5}">
                      <a16:colId xmlns="" xmlns:a16="http://schemas.microsoft.com/office/drawing/2014/main" val="2685881770"/>
                    </a:ext>
                  </a:extLst>
                </a:gridCol>
                <a:gridCol w="2738266">
                  <a:extLst>
                    <a:ext uri="{9D8B030D-6E8A-4147-A177-3AD203B41FA5}">
                      <a16:colId xmlns="" xmlns:a16="http://schemas.microsoft.com/office/drawing/2014/main" val="4072627429"/>
                    </a:ext>
                  </a:extLst>
                </a:gridCol>
              </a:tblGrid>
              <a:tr h="2060028">
                <a:tc>
                  <a:txBody>
                    <a:bodyPr/>
                    <a:lstStyle/>
                    <a:p>
                      <a:pPr algn="ctr"/>
                      <a:endParaRPr lang="en-GB" sz="2000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GB" sz="2000" b="1" dirty="0">
                          <a:solidFill>
                            <a:schemeClr val="bg1"/>
                          </a:solidFill>
                        </a:rPr>
                        <a:t>47 Countries</a:t>
                      </a:r>
                    </a:p>
                    <a:p>
                      <a:pPr marL="0" marR="0" lvl="0" indent="0" algn="ctr" defTabSz="6856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dirty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ctr" defTabSz="6856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dirty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ctr" defTabSz="6856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solidFill>
                            <a:schemeClr val="bg1"/>
                          </a:solidFill>
                        </a:rPr>
                        <a:t>71,000 users</a:t>
                      </a:r>
                    </a:p>
                    <a:p>
                      <a:pPr algn="ctr"/>
                      <a:endParaRPr lang="en-GB" sz="2000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GB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6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solidFill>
                            <a:schemeClr val="bg1"/>
                          </a:solidFill>
                        </a:rPr>
                        <a:t>12 Integrated </a:t>
                      </a:r>
                      <a:br>
                        <a:rPr lang="en-GB" sz="2000" b="1" dirty="0">
                          <a:solidFill>
                            <a:schemeClr val="bg1"/>
                          </a:solidFill>
                        </a:rPr>
                      </a:br>
                      <a:r>
                        <a:rPr lang="en-GB" sz="2000" b="1" dirty="0">
                          <a:solidFill>
                            <a:schemeClr val="bg1"/>
                          </a:solidFill>
                        </a:rPr>
                        <a:t>e-Infrastructures</a:t>
                      </a:r>
                    </a:p>
                    <a:p>
                      <a:pPr marL="0" marR="0" lvl="0" indent="0" algn="ctr" defTabSz="6856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dirty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ctr" defTabSz="6856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dirty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ctr" defTabSz="6856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solidFill>
                            <a:schemeClr val="bg1"/>
                          </a:solidFill>
                        </a:rPr>
                        <a:t>1,700 Open Access Publications in 2018</a:t>
                      </a:r>
                    </a:p>
                    <a:p>
                      <a:pPr marL="0" marR="0" lvl="0" indent="0" algn="ctr" defTabSz="6856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GB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6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solidFill>
                            <a:schemeClr val="bg1"/>
                          </a:solidFill>
                        </a:rPr>
                        <a:t>31 large-scale research collaborations</a:t>
                      </a:r>
                    </a:p>
                    <a:p>
                      <a:pPr algn="ctr"/>
                      <a:endParaRPr lang="en-GB" sz="2000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GB" sz="2000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GB" sz="2000" b="1" dirty="0">
                          <a:solidFill>
                            <a:schemeClr val="bg1"/>
                          </a:solidFill>
                        </a:rPr>
                        <a:t>20+ business </a:t>
                      </a:r>
                      <a:br>
                        <a:rPr lang="en-GB" sz="2000" b="1" dirty="0">
                          <a:solidFill>
                            <a:schemeClr val="bg1"/>
                          </a:solidFill>
                        </a:rPr>
                      </a:br>
                      <a:r>
                        <a:rPr lang="en-GB" sz="2000" b="1" dirty="0">
                          <a:solidFill>
                            <a:schemeClr val="bg1"/>
                          </a:solidFill>
                        </a:rPr>
                        <a:t>use cases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475422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57225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How to provide Notebooks ‘as a service’ for international communities?</a:t>
            </a:r>
          </a:p>
          <a:p>
            <a:r>
              <a:rPr lang="en-US" dirty="0" smtClean="0"/>
              <a:t>How </a:t>
            </a:r>
            <a:r>
              <a:rPr lang="en-US" dirty="0"/>
              <a:t>to </a:t>
            </a:r>
            <a:r>
              <a:rPr lang="en-US" dirty="0" smtClean="0"/>
              <a:t>scale Notebooks to </a:t>
            </a:r>
            <a:r>
              <a:rPr lang="en-US" dirty="0" smtClean="0"/>
              <a:t>big </a:t>
            </a:r>
            <a:r>
              <a:rPr lang="en-US" dirty="0"/>
              <a:t>compute </a:t>
            </a:r>
            <a:r>
              <a:rPr lang="en-US" dirty="0" smtClean="0"/>
              <a:t>applications?</a:t>
            </a:r>
            <a:endParaRPr lang="en-US" dirty="0"/>
          </a:p>
          <a:p>
            <a:r>
              <a:rPr lang="en-US" dirty="0"/>
              <a:t>How to handle big </a:t>
            </a:r>
            <a:r>
              <a:rPr lang="en-US" dirty="0" smtClean="0"/>
              <a:t>data I/O from Notebooks?</a:t>
            </a:r>
            <a:endParaRPr lang="en-US" dirty="0"/>
          </a:p>
          <a:p>
            <a:r>
              <a:rPr lang="en-US" dirty="0"/>
              <a:t>How to </a:t>
            </a:r>
            <a:r>
              <a:rPr lang="en-US" dirty="0" smtClean="0"/>
              <a:t>support reproducible analysis with notebooks? 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79076" y="169145"/>
            <a:ext cx="6215205" cy="341632"/>
          </a:xfrm>
        </p:spPr>
        <p:txBody>
          <a:bodyPr/>
          <a:lstStyle/>
          <a:p>
            <a:r>
              <a:rPr lang="en-US" dirty="0" smtClean="0"/>
              <a:t>Our initial questions with Notebooks </a:t>
            </a:r>
            <a:r>
              <a:rPr lang="en-US" dirty="0"/>
              <a:t> </a:t>
            </a:r>
            <a:r>
              <a:rPr lang="en-US" dirty="0" smtClean="0"/>
              <a:t>(2016)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4206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63011" y="1011508"/>
            <a:ext cx="8754341" cy="3197370"/>
          </a:xfrm>
        </p:spPr>
        <p:txBody>
          <a:bodyPr/>
          <a:lstStyle/>
          <a:p>
            <a:r>
              <a:rPr lang="en-US" sz="1600" dirty="0" smtClean="0"/>
              <a:t>Start from </a:t>
            </a:r>
            <a:r>
              <a:rPr lang="en-US" sz="1600" dirty="0" err="1" smtClean="0"/>
              <a:t>JupyterHub</a:t>
            </a:r>
            <a:endParaRPr lang="en-US" sz="1600" dirty="0" smtClean="0"/>
          </a:p>
          <a:p>
            <a:pPr lvl="1"/>
            <a:r>
              <a:rPr lang="en-US" sz="1400" dirty="0" smtClean="0"/>
              <a:t>Multi-user server to spawn </a:t>
            </a:r>
            <a:r>
              <a:rPr lang="en-US" sz="1400" dirty="0"/>
              <a:t>single-users </a:t>
            </a:r>
            <a:r>
              <a:rPr lang="en-US" sz="1400" dirty="0" smtClean="0"/>
              <a:t>notebooks</a:t>
            </a:r>
            <a:endParaRPr lang="en-US" sz="1400" dirty="0" smtClean="0"/>
          </a:p>
          <a:p>
            <a:pPr lvl="1"/>
            <a:r>
              <a:rPr lang="en-GB" sz="1400" dirty="0" smtClean="0"/>
              <a:t>Support community </a:t>
            </a:r>
            <a:r>
              <a:rPr lang="en-GB" sz="1400" dirty="0" smtClean="0"/>
              <a:t>libraries and kernels</a:t>
            </a:r>
          </a:p>
          <a:p>
            <a:r>
              <a:rPr lang="en-GB" sz="1600" dirty="0" smtClean="0"/>
              <a:t>Host on the EGI </a:t>
            </a:r>
            <a:r>
              <a:rPr lang="en-GB" sz="1600" dirty="0" smtClean="0"/>
              <a:t>Clouds  </a:t>
            </a:r>
            <a:r>
              <a:rPr lang="en-GB" sz="1600" b="1" dirty="0" smtClean="0">
                <a:solidFill>
                  <a:schemeClr val="accent6"/>
                </a:solidFill>
                <a:sym typeface="Wingdings"/>
              </a:rPr>
              <a:t> Scalable computing</a:t>
            </a:r>
            <a:endParaRPr lang="en-GB" sz="1600" b="1" dirty="0" smtClean="0">
              <a:solidFill>
                <a:schemeClr val="accent6"/>
              </a:solidFill>
            </a:endParaRPr>
          </a:p>
          <a:p>
            <a:pPr lvl="1"/>
            <a:r>
              <a:rPr lang="en-GB" sz="1400" dirty="0" smtClean="0"/>
              <a:t>Allocate CPUs from a single site</a:t>
            </a:r>
          </a:p>
          <a:p>
            <a:pPr lvl="1"/>
            <a:r>
              <a:rPr lang="en-GB" sz="1400" dirty="0" smtClean="0"/>
              <a:t>Setup Notebooks on multiple sites (or in cloud with bigger VMs)</a:t>
            </a:r>
          </a:p>
          <a:p>
            <a:r>
              <a:rPr lang="en-GB" sz="1600" dirty="0" smtClean="0"/>
              <a:t>Connect with </a:t>
            </a:r>
            <a:r>
              <a:rPr lang="en-GB" sz="1600" dirty="0" err="1" smtClean="0"/>
              <a:t>DataHub</a:t>
            </a:r>
            <a:r>
              <a:rPr lang="en-GB" sz="1600" dirty="0" smtClean="0"/>
              <a:t>  </a:t>
            </a:r>
            <a:r>
              <a:rPr lang="en-GB" sz="1600" b="1" dirty="0" smtClean="0">
                <a:solidFill>
                  <a:srgbClr val="70AD47"/>
                </a:solidFill>
                <a:sym typeface="Wingdings"/>
              </a:rPr>
              <a:t> Scalable data access</a:t>
            </a:r>
            <a:endParaRPr lang="en-GB" sz="1600" b="1" dirty="0" smtClean="0">
              <a:solidFill>
                <a:srgbClr val="70AD47"/>
              </a:solidFill>
            </a:endParaRPr>
          </a:p>
          <a:p>
            <a:pPr lvl="1"/>
            <a:r>
              <a:rPr lang="en-GB" sz="1400" dirty="0" smtClean="0"/>
              <a:t>Distributed file system for I/O</a:t>
            </a:r>
          </a:p>
          <a:p>
            <a:pPr lvl="1"/>
            <a:r>
              <a:rPr lang="en-GB" sz="1400" dirty="0" smtClean="0"/>
              <a:t>Present datasets as local directories in </a:t>
            </a:r>
            <a:r>
              <a:rPr lang="en-GB" sz="1400" dirty="0" err="1" smtClean="0"/>
              <a:t>Jupyter</a:t>
            </a:r>
            <a:endParaRPr lang="en-GB" sz="1400" dirty="0" smtClean="0"/>
          </a:p>
          <a:p>
            <a:r>
              <a:rPr lang="en-GB" sz="1600" dirty="0" smtClean="0"/>
              <a:t>Assign DOIs (Alpha</a:t>
            </a:r>
            <a:r>
              <a:rPr lang="en-GB" sz="1600" dirty="0" smtClean="0"/>
              <a:t>)</a:t>
            </a:r>
            <a:endParaRPr lang="en-GB" sz="1600" dirty="0" smtClean="0"/>
          </a:p>
          <a:p>
            <a:pPr lvl="1"/>
            <a:r>
              <a:rPr lang="en-GB" sz="1400" dirty="0" smtClean="0"/>
              <a:t>DOI for the Notebook</a:t>
            </a:r>
          </a:p>
          <a:p>
            <a:pPr lvl="1"/>
            <a:r>
              <a:rPr lang="en-GB" sz="1400" dirty="0" smtClean="0"/>
              <a:t>DOI for the data used by the Notebook</a:t>
            </a:r>
          </a:p>
          <a:p>
            <a:r>
              <a:rPr lang="en-GB" sz="1600" dirty="0" smtClean="0"/>
              <a:t>Setup Binder (Alpha)</a:t>
            </a:r>
          </a:p>
          <a:p>
            <a:pPr lvl="1"/>
            <a:r>
              <a:rPr lang="en-GB" sz="1400" dirty="0" smtClean="0"/>
              <a:t>One-click replay of a </a:t>
            </a:r>
            <a:r>
              <a:rPr lang="en-GB" sz="1400" dirty="0" smtClean="0"/>
              <a:t>Notebooks and data</a:t>
            </a:r>
            <a:endParaRPr lang="en-GB" sz="1400" dirty="0" smtClean="0"/>
          </a:p>
          <a:p>
            <a:pPr lvl="1"/>
            <a:endParaRPr lang="en-GB" sz="1400" dirty="0" smtClean="0"/>
          </a:p>
          <a:p>
            <a:pPr lvl="1"/>
            <a:endParaRPr lang="en-GB" sz="1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 Notebooks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4"/>
          </p:nvPr>
        </p:nvSpPr>
        <p:spPr>
          <a:xfrm>
            <a:off x="2579076" y="628358"/>
            <a:ext cx="4728795" cy="374461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https://notebooks.egi.eu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" name="Picture 6" descr="Screenshot 2019-05-07 at 12.03.3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534" y="1201167"/>
            <a:ext cx="3369285" cy="2974684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10" name="Rounded Rectangular Callout 9"/>
          <p:cNvSpPr/>
          <p:nvPr/>
        </p:nvSpPr>
        <p:spPr>
          <a:xfrm>
            <a:off x="7550990" y="359736"/>
            <a:ext cx="1379996" cy="537244"/>
          </a:xfrm>
          <a:prstGeom prst="wedgeRoundRectCallout">
            <a:avLst>
              <a:gd name="adj1" fmla="val 41114"/>
              <a:gd name="adj2" fmla="val 101137"/>
              <a:gd name="adj3" fmla="val 16667"/>
            </a:avLst>
          </a:prstGeom>
          <a:noFill/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User guide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7938729" y="2245969"/>
            <a:ext cx="964072" cy="537244"/>
          </a:xfrm>
          <a:prstGeom prst="wedgeRoundRectCallout">
            <a:avLst>
              <a:gd name="adj1" fmla="val -86130"/>
              <a:gd name="adj2" fmla="val 82955"/>
              <a:gd name="adj3" fmla="val 16667"/>
            </a:avLst>
          </a:prstGeom>
          <a:solidFill>
            <a:srgbClr val="FFFFFF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Login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5" name="Right Brace 4"/>
          <p:cNvSpPr/>
          <p:nvPr/>
        </p:nvSpPr>
        <p:spPr>
          <a:xfrm>
            <a:off x="3454733" y="3433486"/>
            <a:ext cx="527358" cy="1334646"/>
          </a:xfrm>
          <a:prstGeom prst="rightBrac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917514" y="3915844"/>
            <a:ext cx="17363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70AD47"/>
                </a:solidFill>
                <a:sym typeface="Wingdings"/>
              </a:rPr>
              <a:t> Reproducibility</a:t>
            </a:r>
            <a:endParaRPr lang="en-US" sz="1600" b="1" dirty="0">
              <a:solidFill>
                <a:srgbClr val="70AD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681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826603" y="111851"/>
            <a:ext cx="5398652" cy="341632"/>
          </a:xfrm>
        </p:spPr>
        <p:txBody>
          <a:bodyPr/>
          <a:lstStyle/>
          <a:p>
            <a:r>
              <a:rPr lang="en-US" dirty="0" smtClean="0"/>
              <a:t>Reproducible big data analysis with</a:t>
            </a:r>
            <a:br>
              <a:rPr lang="en-US" dirty="0" smtClean="0"/>
            </a:br>
            <a:r>
              <a:rPr lang="en-US" dirty="0" smtClean="0"/>
              <a:t>Notebooks</a:t>
            </a:r>
            <a:endParaRPr lang="en-US" dirty="0"/>
          </a:p>
        </p:txBody>
      </p:sp>
      <p:sp>
        <p:nvSpPr>
          <p:cNvPr id="53" name="Google Shape;131;p58"/>
          <p:cNvSpPr/>
          <p:nvPr/>
        </p:nvSpPr>
        <p:spPr>
          <a:xfrm>
            <a:off x="2932042" y="1174271"/>
            <a:ext cx="1369290" cy="1023330"/>
          </a:xfrm>
          <a:prstGeom prst="rect">
            <a:avLst/>
          </a:prstGeom>
          <a:solidFill>
            <a:srgbClr val="FF9900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EGI Notebooks 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132;p58"/>
          <p:cNvSpPr/>
          <p:nvPr/>
        </p:nvSpPr>
        <p:spPr>
          <a:xfrm>
            <a:off x="277127" y="2642634"/>
            <a:ext cx="479251" cy="479251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1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5" name="Google Shape;133;p58"/>
          <p:cNvCxnSpPr>
            <a:stCxn id="53" idx="1"/>
            <a:endCxn id="54" idx="7"/>
          </p:cNvCxnSpPr>
          <p:nvPr/>
        </p:nvCxnSpPr>
        <p:spPr>
          <a:xfrm flipH="1">
            <a:off x="686193" y="1685936"/>
            <a:ext cx="2245849" cy="1026967"/>
          </a:xfrm>
          <a:prstGeom prst="straightConnector1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stealth" w="lg" len="lg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sp>
        <p:nvSpPr>
          <p:cNvPr id="56" name="Google Shape;134;p58"/>
          <p:cNvSpPr txBox="1"/>
          <p:nvPr/>
        </p:nvSpPr>
        <p:spPr>
          <a:xfrm rot="21598947">
            <a:off x="598053" y="1547418"/>
            <a:ext cx="2094585" cy="497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050" b="0" i="1" u="none" strike="noStrike" cap="none" dirty="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1. Setup and perform data analysis and visualisation; Download notebook</a:t>
            </a: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135;p58"/>
          <p:cNvSpPr/>
          <p:nvPr/>
        </p:nvSpPr>
        <p:spPr>
          <a:xfrm>
            <a:off x="2932042" y="2368822"/>
            <a:ext cx="1369290" cy="1023330"/>
          </a:xfrm>
          <a:prstGeom prst="rect">
            <a:avLst/>
          </a:prstGeom>
          <a:solidFill>
            <a:srgbClr val="4A52D3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GitHub</a:t>
            </a:r>
            <a:endParaRPr sz="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8" name="Google Shape;136;p58"/>
          <p:cNvCxnSpPr>
            <a:stCxn id="54" idx="6"/>
          </p:cNvCxnSpPr>
          <p:nvPr/>
        </p:nvCxnSpPr>
        <p:spPr>
          <a:xfrm rot="10800000" flipH="1">
            <a:off x="756378" y="2880548"/>
            <a:ext cx="2265960" cy="1712"/>
          </a:xfrm>
          <a:prstGeom prst="straightConnector1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stealth" w="lg" len="lg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sp>
        <p:nvSpPr>
          <p:cNvPr id="59" name="Google Shape;137;p58"/>
          <p:cNvSpPr/>
          <p:nvPr/>
        </p:nvSpPr>
        <p:spPr>
          <a:xfrm>
            <a:off x="3061007" y="2655715"/>
            <a:ext cx="1095432" cy="609334"/>
          </a:xfrm>
          <a:prstGeom prst="rect">
            <a:avLst/>
          </a:prstGeom>
          <a:solidFill>
            <a:srgbClr val="FBBE09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900" b="0" i="0" u="none" strike="noStrike" cap="none">
                <a:solidFill>
                  <a:srgbClr val="282828"/>
                </a:solidFill>
                <a:latin typeface="Calibri"/>
                <a:ea typeface="Calibri"/>
                <a:cs typeface="Calibri"/>
                <a:sym typeface="Calibri"/>
              </a:rPr>
              <a:t>Your repository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" name="Google Shape;138;p5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932042" y="3659615"/>
            <a:ext cx="1369290" cy="479251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139;p58"/>
          <p:cNvSpPr/>
          <p:nvPr/>
        </p:nvSpPr>
        <p:spPr>
          <a:xfrm flipH="1">
            <a:off x="2932042" y="4416837"/>
            <a:ext cx="1232361" cy="609334"/>
          </a:xfrm>
          <a:prstGeom prst="foldedCorner">
            <a:avLst>
              <a:gd name="adj" fmla="val 30291"/>
            </a:avLst>
          </a:prstGeom>
          <a:solidFill>
            <a:srgbClr val="BFBFBF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000" b="0" i="0" u="none" strike="noStrike" cap="none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Journal paper</a:t>
            </a:r>
            <a:endParaRPr sz="1000" b="0" i="0" u="none" strike="noStrike" cap="none">
              <a:solidFill>
                <a:srgbClr val="1B21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2" name="Google Shape;140;p58"/>
          <p:cNvCxnSpPr>
            <a:stCxn id="59" idx="2"/>
            <a:endCxn id="60" idx="0"/>
          </p:cNvCxnSpPr>
          <p:nvPr/>
        </p:nvCxnSpPr>
        <p:spPr>
          <a:xfrm>
            <a:off x="3608723" y="3265049"/>
            <a:ext cx="7916" cy="394527"/>
          </a:xfrm>
          <a:prstGeom prst="straightConnector1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stealth" w="lg" len="lg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pic>
        <p:nvPicPr>
          <p:cNvPr id="63" name="Google Shape;141;p58" descr="Immagine che contiene cielo, segnale&#10;&#10;Descrizione generata con affidabilità molto elevat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95358" y="4797083"/>
            <a:ext cx="1654844" cy="172319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142;p58"/>
          <p:cNvSpPr/>
          <p:nvPr/>
        </p:nvSpPr>
        <p:spPr>
          <a:xfrm>
            <a:off x="5606976" y="4355524"/>
            <a:ext cx="1363216" cy="324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050" b="0" i="1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4. Discover DOI</a:t>
            </a:r>
            <a:endParaRPr sz="1050" b="0" i="1" u="none" strike="noStrike" cap="none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5" name="Google Shape;143;p58"/>
          <p:cNvCxnSpPr>
            <a:stCxn id="61" idx="1"/>
          </p:cNvCxnSpPr>
          <p:nvPr/>
        </p:nvCxnSpPr>
        <p:spPr>
          <a:xfrm rot="10800000" flipH="1">
            <a:off x="4164403" y="4054403"/>
            <a:ext cx="2920866" cy="667101"/>
          </a:xfrm>
          <a:prstGeom prst="straightConnector1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stealth" w="lg" len="lg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sp>
        <p:nvSpPr>
          <p:cNvPr id="66" name="Google Shape;144;p58"/>
          <p:cNvSpPr/>
          <p:nvPr/>
        </p:nvSpPr>
        <p:spPr>
          <a:xfrm>
            <a:off x="6535882" y="3459045"/>
            <a:ext cx="479251" cy="479251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1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145;p58"/>
          <p:cNvSpPr/>
          <p:nvPr/>
        </p:nvSpPr>
        <p:spPr>
          <a:xfrm>
            <a:off x="7019173" y="3044228"/>
            <a:ext cx="479251" cy="479251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1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146;p58"/>
          <p:cNvSpPr/>
          <p:nvPr/>
        </p:nvSpPr>
        <p:spPr>
          <a:xfrm>
            <a:off x="7498478" y="3249643"/>
            <a:ext cx="479251" cy="479251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1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147;p58"/>
          <p:cNvSpPr/>
          <p:nvPr/>
        </p:nvSpPr>
        <p:spPr>
          <a:xfrm>
            <a:off x="7278938" y="3724961"/>
            <a:ext cx="1232361" cy="497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GB" sz="1100" b="1" i="0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Fellow </a:t>
            </a:r>
            <a:br>
              <a:rPr lang="en-GB" sz="1100" b="1" i="0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1100" b="1" i="0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researchers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148;p58"/>
          <p:cNvSpPr/>
          <p:nvPr/>
        </p:nvSpPr>
        <p:spPr>
          <a:xfrm>
            <a:off x="7087598" y="3572935"/>
            <a:ext cx="479251" cy="479251"/>
          </a:xfrm>
          <a:prstGeom prst="smileyFace">
            <a:avLst>
              <a:gd name="adj" fmla="val 4653"/>
            </a:avLst>
          </a:prstGeom>
          <a:noFill/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1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1" name="Google Shape;149;p58"/>
          <p:cNvCxnSpPr/>
          <p:nvPr/>
        </p:nvCxnSpPr>
        <p:spPr>
          <a:xfrm rot="10800000">
            <a:off x="7751234" y="2207414"/>
            <a:ext cx="4279" cy="999153"/>
          </a:xfrm>
          <a:prstGeom prst="straightConnector1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stealth" w="lg" len="lg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cxnSp>
        <p:nvCxnSpPr>
          <p:cNvPr id="72" name="Google Shape;150;p58"/>
          <p:cNvCxnSpPr>
            <a:stCxn id="59" idx="3"/>
          </p:cNvCxnSpPr>
          <p:nvPr/>
        </p:nvCxnSpPr>
        <p:spPr>
          <a:xfrm>
            <a:off x="4156439" y="2960382"/>
            <a:ext cx="2385345" cy="501930"/>
          </a:xfrm>
          <a:prstGeom prst="straightConnector1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stealth" w="lg" len="lg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sp>
        <p:nvSpPr>
          <p:cNvPr id="73" name="Google Shape;151;p58"/>
          <p:cNvSpPr/>
          <p:nvPr/>
        </p:nvSpPr>
        <p:spPr>
          <a:xfrm>
            <a:off x="7704182" y="2315819"/>
            <a:ext cx="1095432" cy="757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050" b="0" i="1" u="none" strike="noStrike" cap="none" dirty="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6. Reproduce </a:t>
            </a:r>
            <a:br>
              <a:rPr lang="en-GB" sz="1050" b="0" i="1" u="none" strike="noStrike" cap="none" dirty="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1050" b="0" i="1" u="none" strike="noStrike" cap="none" dirty="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big data </a:t>
            </a:r>
            <a:br>
              <a:rPr lang="en-GB" sz="1050" b="0" i="1" u="none" strike="noStrike" cap="none" dirty="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1050" b="0" i="1" u="none" strike="noStrike" cap="none" dirty="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analysis</a:t>
            </a: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4" name="Google Shape;152;p58"/>
          <p:cNvCxnSpPr>
            <a:stCxn id="60" idx="2"/>
          </p:cNvCxnSpPr>
          <p:nvPr/>
        </p:nvCxnSpPr>
        <p:spPr>
          <a:xfrm>
            <a:off x="3616687" y="4138866"/>
            <a:ext cx="0" cy="317718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dash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sp>
        <p:nvSpPr>
          <p:cNvPr id="75" name="Google Shape;153;p58"/>
          <p:cNvSpPr txBox="1"/>
          <p:nvPr/>
        </p:nvSpPr>
        <p:spPr>
          <a:xfrm rot="21599504">
            <a:off x="756414" y="3973858"/>
            <a:ext cx="1482684" cy="497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050" b="0" i="1" u="none" strike="noStrike" cap="none" dirty="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3. Cite DOI </a:t>
            </a:r>
            <a:endParaRPr sz="1050" b="0" i="1" u="none" strike="noStrike" cap="none" dirty="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050" b="0" i="1" u="none" strike="noStrike" cap="none" dirty="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(e.g. in publication)</a:t>
            </a:r>
            <a:endParaRPr sz="1200" b="1" i="1" u="none" strike="noStrike" cap="none" dirty="0">
              <a:solidFill>
                <a:srgbClr val="DF3A1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154;p58"/>
          <p:cNvSpPr/>
          <p:nvPr/>
        </p:nvSpPr>
        <p:spPr>
          <a:xfrm>
            <a:off x="5337040" y="1619273"/>
            <a:ext cx="327230" cy="324306"/>
          </a:xfrm>
          <a:prstGeom prst="flowChartMagneticDisk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7" name="Google Shape;155;p58"/>
          <p:cNvCxnSpPr>
            <a:stCxn id="148" idx="2"/>
            <a:endCxn id="53" idx="3"/>
          </p:cNvCxnSpPr>
          <p:nvPr/>
        </p:nvCxnSpPr>
        <p:spPr>
          <a:xfrm flipH="1">
            <a:off x="4301332" y="1678778"/>
            <a:ext cx="873522" cy="7158"/>
          </a:xfrm>
          <a:prstGeom prst="straightConnector1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stealth" w="lg" len="lg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cxnSp>
        <p:nvCxnSpPr>
          <p:cNvPr id="78" name="Google Shape;156;p58"/>
          <p:cNvCxnSpPr>
            <a:stCxn id="148" idx="6"/>
          </p:cNvCxnSpPr>
          <p:nvPr/>
        </p:nvCxnSpPr>
        <p:spPr>
          <a:xfrm>
            <a:off x="6378485" y="1678778"/>
            <a:ext cx="866605" cy="7123"/>
          </a:xfrm>
          <a:prstGeom prst="straightConnector1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stealth" w="lg" len="lg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sp>
        <p:nvSpPr>
          <p:cNvPr id="79" name="Google Shape;158;p58"/>
          <p:cNvSpPr/>
          <p:nvPr/>
        </p:nvSpPr>
        <p:spPr>
          <a:xfrm>
            <a:off x="4382490" y="3282585"/>
            <a:ext cx="1774300" cy="324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050" b="0" i="1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5. Resolve DOI to Notebook and Data</a:t>
            </a:r>
            <a:endParaRPr sz="1050" b="0" i="1" u="none" strike="noStrike" cap="none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0" name="Google Shape;159;p58"/>
          <p:cNvCxnSpPr>
            <a:stCxn id="54" idx="5"/>
            <a:endCxn id="61" idx="3"/>
          </p:cNvCxnSpPr>
          <p:nvPr/>
        </p:nvCxnSpPr>
        <p:spPr>
          <a:xfrm>
            <a:off x="686194" y="3051701"/>
            <a:ext cx="2245849" cy="1669891"/>
          </a:xfrm>
          <a:prstGeom prst="straightConnector1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stealth" w="lg" len="lg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sp>
        <p:nvSpPr>
          <p:cNvPr id="81" name="Google Shape;157;p58"/>
          <p:cNvSpPr/>
          <p:nvPr/>
        </p:nvSpPr>
        <p:spPr>
          <a:xfrm>
            <a:off x="7245090" y="1174271"/>
            <a:ext cx="1369290" cy="1023259"/>
          </a:xfrm>
          <a:prstGeom prst="rect">
            <a:avLst/>
          </a:prstGeom>
          <a:solidFill>
            <a:srgbClr val="FF9900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EGI Binder 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" name="Google Shape;160;p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77236" y="1473576"/>
            <a:ext cx="704899" cy="609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161;p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70386" y="1473578"/>
            <a:ext cx="704899" cy="60926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162;p58"/>
          <p:cNvSpPr/>
          <p:nvPr/>
        </p:nvSpPr>
        <p:spPr>
          <a:xfrm>
            <a:off x="3941307" y="1439360"/>
            <a:ext cx="324350" cy="500219"/>
          </a:xfrm>
          <a:prstGeom prst="can">
            <a:avLst>
              <a:gd name="adj" fmla="val 25000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163;p58"/>
          <p:cNvSpPr/>
          <p:nvPr/>
        </p:nvSpPr>
        <p:spPr>
          <a:xfrm>
            <a:off x="7276063" y="1446663"/>
            <a:ext cx="324446" cy="500161"/>
          </a:xfrm>
          <a:prstGeom prst="can">
            <a:avLst>
              <a:gd name="adj" fmla="val 25000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333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164;p58"/>
          <p:cNvSpPr/>
          <p:nvPr/>
        </p:nvSpPr>
        <p:spPr>
          <a:xfrm>
            <a:off x="1379744" y="2961622"/>
            <a:ext cx="1585595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050" b="0" i="1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2. Publish notebook and Generate DOI</a:t>
            </a:r>
            <a:endParaRPr sz="1200" b="0" i="1" u="none" strike="noStrike" cap="none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Google Shape;16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58381" y="335977"/>
            <a:ext cx="819113" cy="292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169;p5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00854" y="30332"/>
            <a:ext cx="984130" cy="277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170;p5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453660" y="2408786"/>
            <a:ext cx="635939" cy="734282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174;p58"/>
          <p:cNvSpPr txBox="1"/>
          <p:nvPr/>
        </p:nvSpPr>
        <p:spPr>
          <a:xfrm>
            <a:off x="4745667" y="2054192"/>
            <a:ext cx="1112882" cy="277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900" b="0" i="1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 PID minting</a:t>
            </a:r>
            <a:endParaRPr sz="900" b="0" i="1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7" name="Google Shape;175;p58"/>
          <p:cNvCxnSpPr>
            <a:stCxn id="148" idx="4"/>
            <a:endCxn id="92" idx="0"/>
          </p:cNvCxnSpPr>
          <p:nvPr/>
        </p:nvCxnSpPr>
        <p:spPr>
          <a:xfrm flipH="1">
            <a:off x="5771630" y="2092493"/>
            <a:ext cx="5040" cy="316293"/>
          </a:xfrm>
          <a:prstGeom prst="straightConnector1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stealth" w="sm" len="sm"/>
            <a:tailEnd type="stealth" w="lg" len="lg"/>
          </a:ln>
          <a:effectLst>
            <a:outerShdw blurRad="40000" dist="20000" dir="5400000" rotWithShape="0">
              <a:srgbClr val="000000">
                <a:alpha val="36078"/>
              </a:srgbClr>
            </a:outerShdw>
          </a:effectLst>
        </p:spPr>
      </p:cxnSp>
      <p:pic>
        <p:nvPicPr>
          <p:cNvPr id="146" name="Picture 14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40413" y="630090"/>
            <a:ext cx="744571" cy="342739"/>
          </a:xfrm>
          <a:prstGeom prst="rect">
            <a:avLst/>
          </a:prstGeom>
        </p:spPr>
      </p:pic>
      <p:sp>
        <p:nvSpPr>
          <p:cNvPr id="148" name="Oval 147"/>
          <p:cNvSpPr/>
          <p:nvPr/>
        </p:nvSpPr>
        <p:spPr>
          <a:xfrm>
            <a:off x="5174854" y="1265062"/>
            <a:ext cx="1203631" cy="827431"/>
          </a:xfrm>
          <a:prstGeom prst="ellipse">
            <a:avLst/>
          </a:prstGeom>
          <a:noFill/>
          <a:ln w="1270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 algn="ctr"/>
            <a:r>
              <a:rPr lang="en-US" sz="1100" b="1" dirty="0" err="1" smtClean="0">
                <a:solidFill>
                  <a:schemeClr val="tx1"/>
                </a:solidFill>
              </a:rPr>
              <a:t>DataHub</a:t>
            </a:r>
            <a:endParaRPr lang="en-US" sz="1100" b="1" dirty="0" smtClean="0">
              <a:solidFill>
                <a:schemeClr val="tx1"/>
              </a:solidFill>
            </a:endParaRPr>
          </a:p>
        </p:txBody>
      </p:sp>
      <p:sp>
        <p:nvSpPr>
          <p:cNvPr id="163" name="Google Shape;154;p58"/>
          <p:cNvSpPr/>
          <p:nvPr/>
        </p:nvSpPr>
        <p:spPr>
          <a:xfrm>
            <a:off x="6015695" y="1566620"/>
            <a:ext cx="282190" cy="224316"/>
          </a:xfrm>
          <a:prstGeom prst="flowChartMagneticDisk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54;p58"/>
          <p:cNvSpPr/>
          <p:nvPr/>
        </p:nvSpPr>
        <p:spPr>
          <a:xfrm>
            <a:off x="5748890" y="1842281"/>
            <a:ext cx="369109" cy="156400"/>
          </a:xfrm>
          <a:prstGeom prst="flowChartMagneticDisk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480" y="12811"/>
            <a:ext cx="2672526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1400" b="1" dirty="0" err="1" smtClean="0"/>
              <a:t>Screencapture</a:t>
            </a:r>
            <a:r>
              <a:rPr lang="en-US" sz="1400" b="1" dirty="0" smtClean="0"/>
              <a:t> video: </a:t>
            </a:r>
          </a:p>
          <a:p>
            <a:r>
              <a:rPr lang="en-US" sz="1400" b="1" dirty="0" smtClean="0">
                <a:hlinkClick r:id="rId9"/>
              </a:rPr>
              <a:t>http</a:t>
            </a:r>
            <a:r>
              <a:rPr lang="en-US" sz="1400" b="1" dirty="0">
                <a:hlinkClick r:id="rId9"/>
              </a:rPr>
              <a:t>://go.egi.eu/</a:t>
            </a:r>
            <a:r>
              <a:rPr lang="en-US" sz="1400" b="1" dirty="0" smtClean="0">
                <a:hlinkClick r:id="rId9"/>
              </a:rPr>
              <a:t>notebooksvideo</a:t>
            </a:r>
            <a:r>
              <a:rPr lang="en-US" sz="1400" b="1" dirty="0" smtClean="0"/>
              <a:t> 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47864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Scalable batch computing from Notebooks?</a:t>
            </a:r>
          </a:p>
          <a:p>
            <a:endParaRPr lang="en-US" dirty="0" smtClean="0"/>
          </a:p>
          <a:p>
            <a:r>
              <a:rPr lang="en-US" dirty="0" smtClean="0"/>
              <a:t>Reproducibility across different </a:t>
            </a:r>
            <a:r>
              <a:rPr lang="en-US" dirty="0" err="1" smtClean="0"/>
              <a:t>JupyterHub</a:t>
            </a:r>
            <a:r>
              <a:rPr lang="en-US" dirty="0" smtClean="0"/>
              <a:t> installations?</a:t>
            </a:r>
          </a:p>
          <a:p>
            <a:endParaRPr lang="en-US" dirty="0" smtClean="0"/>
          </a:p>
          <a:p>
            <a:r>
              <a:rPr lang="en-US" dirty="0" smtClean="0"/>
              <a:t>Other communities’ good practices &amp; working </a:t>
            </a:r>
            <a:r>
              <a:rPr lang="en-US" dirty="0" smtClean="0"/>
              <a:t>configurations</a:t>
            </a:r>
            <a:r>
              <a:rPr lang="en-US" dirty="0"/>
              <a:t>?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set of </a:t>
            </a:r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1269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9077" y="2055677"/>
            <a:ext cx="4728796" cy="341632"/>
          </a:xfrm>
        </p:spPr>
        <p:txBody>
          <a:bodyPr/>
          <a:lstStyle/>
          <a:p>
            <a:r>
              <a:rPr lang="en-US" sz="3200" dirty="0" smtClean="0"/>
              <a:t>Thank you!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4"/>
          </p:nvPr>
        </p:nvSpPr>
        <p:spPr>
          <a:xfrm>
            <a:off x="2579076" y="2628608"/>
            <a:ext cx="6461336" cy="2145203"/>
          </a:xfrm>
        </p:spPr>
        <p:txBody>
          <a:bodyPr/>
          <a:lstStyle/>
          <a:p>
            <a:r>
              <a:rPr lang="en-US" sz="2400" dirty="0" smtClean="0"/>
              <a:t>Experience it at </a:t>
            </a:r>
            <a:r>
              <a:rPr lang="en-US" sz="2400" dirty="0" smtClean="0">
                <a:hlinkClick r:id="rId2"/>
              </a:rPr>
              <a:t>https://</a:t>
            </a:r>
            <a:r>
              <a:rPr lang="en-US" sz="2400" dirty="0" smtClean="0">
                <a:hlinkClick r:id="rId2"/>
              </a:rPr>
              <a:t>notebooks.egi.eu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Next ‘reproducible analytics’ tutorial:</a:t>
            </a:r>
          </a:p>
          <a:p>
            <a:r>
              <a:rPr lang="en-US" sz="2400" dirty="0" smtClean="0"/>
              <a:t>Big Data 2019 Conference, </a:t>
            </a:r>
            <a:r>
              <a:rPr lang="en-US" sz="2400" dirty="0" err="1" smtClean="0"/>
              <a:t>Vaxj</a:t>
            </a:r>
            <a:r>
              <a:rPr lang="en-US" sz="2400" dirty="0" err="1" smtClean="0"/>
              <a:t>ö</a:t>
            </a:r>
            <a:r>
              <a:rPr lang="en-US" sz="2400" dirty="0" smtClean="0"/>
              <a:t>, SE</a:t>
            </a:r>
          </a:p>
          <a:p>
            <a:r>
              <a:rPr lang="en-US" sz="2400" dirty="0" smtClean="0"/>
              <a:t>December 4-6, 2019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351114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HOM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EGI_Powerpoint_Template_16-9 MK" id="{954D123D-40CE-4DCD-8684-A86BF51AF5B1}" vid="{0D7A7F13-B78D-4B6D-B37C-96B02A7D623F}"/>
    </a:ext>
  </a:extLst>
</a:theme>
</file>

<file path=ppt/theme/theme2.xml><?xml version="1.0" encoding="utf-8"?>
<a:theme xmlns:a="http://schemas.openxmlformats.org/drawingml/2006/main" name="CONTENT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EGI_Powerpoint_Template_16-9 MK" id="{954D123D-40CE-4DCD-8684-A86BF51AF5B1}" vid="{4396AB53-ADF7-4515-B455-D52E94D9B8BA}"/>
    </a:ext>
  </a:extLst>
</a:theme>
</file>

<file path=ppt/theme/theme3.xml><?xml version="1.0" encoding="utf-8"?>
<a:theme xmlns:a="http://schemas.openxmlformats.org/drawingml/2006/main" name="SECTION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EGI_Powerpoint_Template_16-9 MK" id="{954D123D-40CE-4DCD-8684-A86BF51AF5B1}" vid="{71F0978B-9F86-4233-8225-1DECC6111229}"/>
    </a:ext>
  </a:extLst>
</a:theme>
</file>

<file path=ppt/theme/theme4.xml><?xml version="1.0" encoding="utf-8"?>
<a:theme xmlns:a="http://schemas.openxmlformats.org/drawingml/2006/main" name="END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EGI_Powerpoint_Template_16-9 MK" id="{954D123D-40CE-4DCD-8684-A86BF51AF5B1}" vid="{3287D5CC-FA01-4047-B069-583CC3621E52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4260</TotalTime>
  <Words>347</Words>
  <Application>Microsoft Macintosh PowerPoint</Application>
  <PresentationFormat>On-screen Show (16:9)</PresentationFormat>
  <Paragraphs>77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HOME</vt:lpstr>
      <vt:lpstr>CONTENT</vt:lpstr>
      <vt:lpstr>SECTION</vt:lpstr>
      <vt:lpstr>END</vt:lpstr>
      <vt:lpstr>Notebooks for big data &amp; compute</vt:lpstr>
      <vt:lpstr>PowerPoint Presentation</vt:lpstr>
      <vt:lpstr>Our initial questions with Notebooks  (2016)</vt:lpstr>
      <vt:lpstr>EGI Notebooks</vt:lpstr>
      <vt:lpstr>Reproducible big data analysis with Notebooks</vt:lpstr>
      <vt:lpstr>Next set of questions</vt:lpstr>
      <vt:lpstr>Thank you!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Malgorzata Krakowian</dc:creator>
  <cp:lastModifiedBy>Gergely Sipos</cp:lastModifiedBy>
  <cp:revision>40</cp:revision>
  <dcterms:created xsi:type="dcterms:W3CDTF">2019-03-28T09:06:27Z</dcterms:created>
  <dcterms:modified xsi:type="dcterms:W3CDTF">2019-10-23T11:49:01Z</dcterms:modified>
</cp:coreProperties>
</file>