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2"/>
  </p:notesMasterIdLst>
  <p:sldIdLst>
    <p:sldId id="256" r:id="rId5"/>
    <p:sldId id="274" r:id="rId6"/>
    <p:sldId id="273" r:id="rId7"/>
    <p:sldId id="260" r:id="rId8"/>
    <p:sldId id="272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/>
  </p:normalViewPr>
  <p:slideViewPr>
    <p:cSldViewPr snapToGrid="0" snapToObjects="1">
      <p:cViewPr varScale="1">
        <p:scale>
          <a:sx n="118" d="100"/>
          <a:sy n="118" d="100"/>
        </p:scale>
        <p:origin x="-55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19. 10. 23.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04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=""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=""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=""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=""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=""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=""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=""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=""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3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=""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19. 10. 23.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=""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=""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19. 10. 23.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=""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=""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o.egi.eu/notebooks-rd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notebooks.egi.eu" TargetMode="Externa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hyperlink" Target="http://go.egi.eu/notebooksvideo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notebooks.egi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919" y="2490809"/>
            <a:ext cx="4543746" cy="691728"/>
          </a:xfrm>
        </p:spPr>
        <p:txBody>
          <a:bodyPr/>
          <a:lstStyle/>
          <a:p>
            <a:r>
              <a:rPr lang="fr-FR" sz="1800" dirty="0" smtClean="0"/>
              <a:t>RDA Notebooks </a:t>
            </a:r>
            <a:r>
              <a:rPr lang="fr-FR" sz="1800" dirty="0" err="1" smtClean="0"/>
              <a:t>BoF</a:t>
            </a:r>
            <a:endParaRPr lang="fr-FR" sz="1800" dirty="0" smtClean="0"/>
          </a:p>
          <a:p>
            <a:r>
              <a:rPr lang="fr-FR" sz="1800" dirty="0" smtClean="0"/>
              <a:t>Helsinki, </a:t>
            </a:r>
            <a:r>
              <a:rPr lang="fr-FR" sz="1800" dirty="0" err="1" smtClean="0"/>
              <a:t>Oct</a:t>
            </a:r>
            <a:r>
              <a:rPr lang="fr-FR" sz="1800" dirty="0" smtClean="0"/>
              <a:t> 2019.</a:t>
            </a: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29" y="1948714"/>
            <a:ext cx="5961350" cy="430887"/>
          </a:xfrm>
        </p:spPr>
        <p:txBody>
          <a:bodyPr/>
          <a:lstStyle/>
          <a:p>
            <a:r>
              <a:rPr lang="fr-FR" sz="2400" dirty="0"/>
              <a:t>Notebooks </a:t>
            </a:r>
            <a:r>
              <a:rPr lang="fr-FR" sz="2400" dirty="0" smtClean="0"/>
              <a:t>for </a:t>
            </a:r>
            <a:r>
              <a:rPr lang="fr-FR" sz="2400" dirty="0" err="1" smtClean="0"/>
              <a:t>big</a:t>
            </a:r>
            <a:r>
              <a:rPr lang="fr-FR" sz="2400" dirty="0" smtClean="0"/>
              <a:t> </a:t>
            </a:r>
            <a:r>
              <a:rPr lang="fr-FR" sz="2400" dirty="0"/>
              <a:t>data &amp; </a:t>
            </a:r>
            <a:r>
              <a:rPr lang="fr-FR" sz="2400" dirty="0" err="1"/>
              <a:t>compute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EGI </a:t>
            </a:r>
            <a:r>
              <a:rPr lang="fr-FR" dirty="0" err="1" smtClean="0"/>
              <a:t>Foundation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Gergely Sipos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912825" y="4440724"/>
            <a:ext cx="3242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These slides are available at</a:t>
            </a:r>
          </a:p>
          <a:p>
            <a:pPr algn="r"/>
            <a:r>
              <a:rPr lang="en-US" b="1" dirty="0" smtClean="0">
                <a:hlinkClick r:id="rId2"/>
              </a:rPr>
              <a:t>http://go.egi.eu/notebooks-rda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E32058C-4AD3-D749-9638-B1D4585A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A1DE3DA6-94EB-8444-B298-7FE1853899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646967-4940-2742-B5FC-16D191147B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solidFill>
            <a:srgbClr val="030E1A">
              <a:alpha val="50196"/>
            </a:srgbClr>
          </a:solidFill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652A6D-611F-3646-9198-9ED7D2153093}"/>
              </a:ext>
            </a:extLst>
          </p:cNvPr>
          <p:cNvSpPr txBox="1"/>
          <p:nvPr/>
        </p:nvSpPr>
        <p:spPr>
          <a:xfrm>
            <a:off x="0" y="101237"/>
            <a:ext cx="9143999" cy="14157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6" tIns="45713" rIns="91426" bIns="45713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EGI is a federation of over 200 computing and data centres </a:t>
            </a:r>
            <a:r>
              <a:rPr lang="en-GB" sz="2400" b="1" dirty="0" smtClean="0">
                <a:solidFill>
                  <a:schemeClr val="bg1"/>
                </a:solidFill>
              </a:rPr>
              <a:t/>
            </a:r>
            <a:br>
              <a:rPr lang="en-GB" sz="2400" b="1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spread </a:t>
            </a:r>
            <a:r>
              <a:rPr lang="en-GB" sz="2400" b="1" dirty="0">
                <a:solidFill>
                  <a:schemeClr val="bg1"/>
                </a:solidFill>
              </a:rPr>
              <a:t>across Europe and the rest of the </a:t>
            </a:r>
            <a:r>
              <a:rPr lang="en-GB" sz="2400" b="1" dirty="0" smtClean="0">
                <a:solidFill>
                  <a:schemeClr val="bg1"/>
                </a:solidFill>
              </a:rPr>
              <a:t>world</a:t>
            </a:r>
          </a:p>
          <a:p>
            <a:pPr algn="ctr">
              <a:spcAft>
                <a:spcPts val="1200"/>
              </a:spcAft>
            </a:pPr>
            <a:r>
              <a:rPr lang="en-GB" sz="2800" b="1" dirty="0" smtClean="0">
                <a:solidFill>
                  <a:schemeClr val="bg1"/>
                </a:solidFill>
              </a:rPr>
              <a:t>To deliver advanced computing services for research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E843AF7-F700-B74E-971E-3798F6E04B65}"/>
              </a:ext>
            </a:extLst>
          </p:cNvPr>
          <p:cNvSpPr/>
          <p:nvPr/>
        </p:nvSpPr>
        <p:spPr>
          <a:xfrm>
            <a:off x="-169333" y="1557105"/>
            <a:ext cx="9482666" cy="2292406"/>
          </a:xfrm>
          <a:prstGeom prst="rect">
            <a:avLst/>
          </a:prstGeom>
          <a:solidFill>
            <a:schemeClr val="dk1">
              <a:alpha val="2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45E73DC7-EECC-A240-BC4F-EBF4AEAEE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42670"/>
              </p:ext>
            </p:extLst>
          </p:nvPr>
        </p:nvGraphicFramePr>
        <p:xfrm>
          <a:off x="533399" y="1705831"/>
          <a:ext cx="8214798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266">
                  <a:extLst>
                    <a:ext uri="{9D8B030D-6E8A-4147-A177-3AD203B41FA5}">
                      <a16:colId xmlns="" xmlns:a16="http://schemas.microsoft.com/office/drawing/2014/main" val="4057095163"/>
                    </a:ext>
                  </a:extLst>
                </a:gridCol>
                <a:gridCol w="2738266">
                  <a:extLst>
                    <a:ext uri="{9D8B030D-6E8A-4147-A177-3AD203B41FA5}">
                      <a16:colId xmlns="" xmlns:a16="http://schemas.microsoft.com/office/drawing/2014/main" val="2685881770"/>
                    </a:ext>
                  </a:extLst>
                </a:gridCol>
                <a:gridCol w="2738266">
                  <a:extLst>
                    <a:ext uri="{9D8B030D-6E8A-4147-A177-3AD203B41FA5}">
                      <a16:colId xmlns="" xmlns:a16="http://schemas.microsoft.com/office/drawing/2014/main" val="4072627429"/>
                    </a:ext>
                  </a:extLst>
                </a:gridCol>
              </a:tblGrid>
              <a:tr h="2060028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47 Countries</a:t>
                      </a:r>
                    </a:p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71,000 users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12 Integrated </a:t>
                      </a:r>
                      <a:br>
                        <a:rPr lang="en-GB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e-Infrastructures</a:t>
                      </a:r>
                    </a:p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1,700 Open Access Publications in 2018</a:t>
                      </a:r>
                    </a:p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31 large-scale research collaborations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20+ business </a:t>
                      </a:r>
                      <a:br>
                        <a:rPr lang="en-GB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use cases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754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72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to provide Notebooks ‘as a service’ for international communities?</a:t>
            </a:r>
          </a:p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scale Notebooks to </a:t>
            </a:r>
            <a:r>
              <a:rPr lang="en-US" dirty="0" smtClean="0"/>
              <a:t>big </a:t>
            </a:r>
            <a:r>
              <a:rPr lang="en-US" dirty="0"/>
              <a:t>compute </a:t>
            </a:r>
            <a:r>
              <a:rPr lang="en-US" dirty="0" smtClean="0"/>
              <a:t>applications?</a:t>
            </a:r>
            <a:endParaRPr lang="en-US" dirty="0"/>
          </a:p>
          <a:p>
            <a:r>
              <a:rPr lang="en-US" dirty="0"/>
              <a:t>How to handle big </a:t>
            </a:r>
            <a:r>
              <a:rPr lang="en-US" dirty="0" smtClean="0"/>
              <a:t>data I/O from Notebooks?</a:t>
            </a:r>
            <a:endParaRPr lang="en-US" dirty="0"/>
          </a:p>
          <a:p>
            <a:r>
              <a:rPr lang="en-US" dirty="0"/>
              <a:t>How to </a:t>
            </a:r>
            <a:r>
              <a:rPr lang="en-US" dirty="0" smtClean="0"/>
              <a:t>support reproducible analysis with notebooks?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9076" y="169145"/>
            <a:ext cx="6215205" cy="341632"/>
          </a:xfrm>
        </p:spPr>
        <p:txBody>
          <a:bodyPr/>
          <a:lstStyle/>
          <a:p>
            <a:r>
              <a:rPr lang="en-US" dirty="0" smtClean="0"/>
              <a:t>Our initial questions with Notebooks </a:t>
            </a:r>
            <a:r>
              <a:rPr lang="en-US" dirty="0"/>
              <a:t> </a:t>
            </a:r>
            <a:r>
              <a:rPr lang="en-US" dirty="0" smtClean="0"/>
              <a:t>(2016)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3011" y="1011508"/>
            <a:ext cx="8754341" cy="3197370"/>
          </a:xfrm>
        </p:spPr>
        <p:txBody>
          <a:bodyPr/>
          <a:lstStyle/>
          <a:p>
            <a:r>
              <a:rPr lang="en-US" sz="1600" dirty="0" smtClean="0"/>
              <a:t>Start from </a:t>
            </a:r>
            <a:r>
              <a:rPr lang="en-US" sz="1600" dirty="0" err="1" smtClean="0"/>
              <a:t>JupyterHub</a:t>
            </a:r>
            <a:endParaRPr lang="en-US" sz="1600" dirty="0" smtClean="0"/>
          </a:p>
          <a:p>
            <a:pPr lvl="1"/>
            <a:r>
              <a:rPr lang="en-US" sz="1400" dirty="0" smtClean="0"/>
              <a:t>Multi-user server to spawn </a:t>
            </a:r>
            <a:r>
              <a:rPr lang="en-US" sz="1400" dirty="0"/>
              <a:t>single-users </a:t>
            </a:r>
            <a:r>
              <a:rPr lang="en-US" sz="1400" dirty="0" smtClean="0"/>
              <a:t>notebooks</a:t>
            </a:r>
            <a:endParaRPr lang="en-US" sz="1400" dirty="0" smtClean="0"/>
          </a:p>
          <a:p>
            <a:pPr lvl="1"/>
            <a:r>
              <a:rPr lang="en-GB" sz="1400" dirty="0" smtClean="0"/>
              <a:t>Support community </a:t>
            </a:r>
            <a:r>
              <a:rPr lang="en-GB" sz="1400" dirty="0" smtClean="0"/>
              <a:t>libraries and kernels</a:t>
            </a:r>
          </a:p>
          <a:p>
            <a:r>
              <a:rPr lang="en-GB" sz="1600" dirty="0" smtClean="0"/>
              <a:t>Host on the EGI </a:t>
            </a:r>
            <a:r>
              <a:rPr lang="en-GB" sz="1600" dirty="0" smtClean="0"/>
              <a:t>Clouds  </a:t>
            </a:r>
            <a:r>
              <a:rPr lang="en-GB" sz="1600" b="1" dirty="0" smtClean="0">
                <a:solidFill>
                  <a:schemeClr val="accent6"/>
                </a:solidFill>
                <a:sym typeface="Wingdings"/>
              </a:rPr>
              <a:t> Scalable computing</a:t>
            </a:r>
            <a:endParaRPr lang="en-GB" sz="1600" b="1" dirty="0" smtClean="0">
              <a:solidFill>
                <a:schemeClr val="accent6"/>
              </a:solidFill>
            </a:endParaRPr>
          </a:p>
          <a:p>
            <a:pPr lvl="1"/>
            <a:r>
              <a:rPr lang="en-GB" sz="1400" dirty="0" smtClean="0"/>
              <a:t>Allocate CPUs from a single site</a:t>
            </a:r>
          </a:p>
          <a:p>
            <a:pPr lvl="1"/>
            <a:r>
              <a:rPr lang="en-GB" sz="1400" dirty="0" smtClean="0"/>
              <a:t>Setup Notebooks on multiple sites (or in cloud with bigger VMs)</a:t>
            </a:r>
          </a:p>
          <a:p>
            <a:r>
              <a:rPr lang="en-GB" sz="1600" dirty="0" smtClean="0"/>
              <a:t>Connect with </a:t>
            </a:r>
            <a:r>
              <a:rPr lang="en-GB" sz="1600" dirty="0" err="1" smtClean="0"/>
              <a:t>DataHub</a:t>
            </a:r>
            <a:r>
              <a:rPr lang="en-GB" sz="1600" dirty="0" smtClean="0"/>
              <a:t>  </a:t>
            </a:r>
            <a:r>
              <a:rPr lang="en-GB" sz="1600" b="1" dirty="0" smtClean="0">
                <a:solidFill>
                  <a:srgbClr val="70AD47"/>
                </a:solidFill>
                <a:sym typeface="Wingdings"/>
              </a:rPr>
              <a:t> Scalable data access</a:t>
            </a:r>
            <a:endParaRPr lang="en-GB" sz="1600" b="1" dirty="0" smtClean="0">
              <a:solidFill>
                <a:srgbClr val="70AD47"/>
              </a:solidFill>
            </a:endParaRPr>
          </a:p>
          <a:p>
            <a:pPr lvl="1"/>
            <a:r>
              <a:rPr lang="en-GB" sz="1400" dirty="0" smtClean="0"/>
              <a:t>Distributed file system for I/O</a:t>
            </a:r>
          </a:p>
          <a:p>
            <a:pPr lvl="1"/>
            <a:r>
              <a:rPr lang="en-GB" sz="1400" dirty="0" smtClean="0"/>
              <a:t>Present datasets as local directories in </a:t>
            </a:r>
            <a:r>
              <a:rPr lang="en-GB" sz="1400" dirty="0" err="1" smtClean="0"/>
              <a:t>Jupyter</a:t>
            </a:r>
            <a:endParaRPr lang="en-GB" sz="1400" dirty="0" smtClean="0"/>
          </a:p>
          <a:p>
            <a:r>
              <a:rPr lang="en-GB" sz="1600" dirty="0" smtClean="0"/>
              <a:t>Assign DOIs (Alpha</a:t>
            </a:r>
            <a:r>
              <a:rPr lang="en-GB" sz="1600" dirty="0" smtClean="0"/>
              <a:t>)</a:t>
            </a:r>
            <a:endParaRPr lang="en-GB" sz="1600" dirty="0" smtClean="0"/>
          </a:p>
          <a:p>
            <a:pPr lvl="1"/>
            <a:r>
              <a:rPr lang="en-GB" sz="1400" dirty="0" smtClean="0"/>
              <a:t>DOI for the Notebook</a:t>
            </a:r>
          </a:p>
          <a:p>
            <a:pPr lvl="1"/>
            <a:r>
              <a:rPr lang="en-GB" sz="1400" dirty="0" smtClean="0"/>
              <a:t>DOI for the data used by the Notebook</a:t>
            </a:r>
          </a:p>
          <a:p>
            <a:r>
              <a:rPr lang="en-GB" sz="1600" dirty="0" smtClean="0"/>
              <a:t>Setup Binder (Alpha)</a:t>
            </a:r>
          </a:p>
          <a:p>
            <a:pPr lvl="1"/>
            <a:r>
              <a:rPr lang="en-GB" sz="1400" dirty="0" smtClean="0"/>
              <a:t>One-click replay of a </a:t>
            </a:r>
            <a:r>
              <a:rPr lang="en-GB" sz="1400" dirty="0" smtClean="0"/>
              <a:t>Notebooks and data</a:t>
            </a:r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Notebooks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37446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https://notebooks.egi.eu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shot 2019-05-07 at 12.0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34" y="1201167"/>
            <a:ext cx="3369285" cy="29746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7550990" y="359736"/>
            <a:ext cx="1379996" cy="537244"/>
          </a:xfrm>
          <a:prstGeom prst="wedgeRoundRectCallout">
            <a:avLst>
              <a:gd name="adj1" fmla="val 41114"/>
              <a:gd name="adj2" fmla="val 101137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User guide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938729" y="2245969"/>
            <a:ext cx="964072" cy="537244"/>
          </a:xfrm>
          <a:prstGeom prst="wedgeRoundRectCallout">
            <a:avLst>
              <a:gd name="adj1" fmla="val -86130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454733" y="3433486"/>
            <a:ext cx="527358" cy="1334646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7514" y="3915844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AD47"/>
                </a:solidFill>
                <a:sym typeface="Wingdings"/>
              </a:rPr>
              <a:t> Reproducibility</a:t>
            </a:r>
            <a:endParaRPr lang="en-US" sz="1600" b="1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26603" y="111851"/>
            <a:ext cx="5398652" cy="341632"/>
          </a:xfrm>
        </p:spPr>
        <p:txBody>
          <a:bodyPr/>
          <a:lstStyle/>
          <a:p>
            <a:r>
              <a:rPr lang="en-US" dirty="0" smtClean="0"/>
              <a:t>Reproducible big data analysis with</a:t>
            </a:r>
            <a:br>
              <a:rPr lang="en-US" dirty="0" smtClean="0"/>
            </a:br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53" name="Google Shape;131;p58"/>
          <p:cNvSpPr/>
          <p:nvPr/>
        </p:nvSpPr>
        <p:spPr>
          <a:xfrm>
            <a:off x="2932042" y="1174271"/>
            <a:ext cx="1369290" cy="102333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Notebooks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32;p58"/>
          <p:cNvSpPr/>
          <p:nvPr/>
        </p:nvSpPr>
        <p:spPr>
          <a:xfrm>
            <a:off x="277127" y="2642634"/>
            <a:ext cx="479251" cy="479251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133;p58"/>
          <p:cNvCxnSpPr>
            <a:stCxn id="53" idx="1"/>
            <a:endCxn id="54" idx="7"/>
          </p:cNvCxnSpPr>
          <p:nvPr/>
        </p:nvCxnSpPr>
        <p:spPr>
          <a:xfrm flipH="1">
            <a:off x="686193" y="1685936"/>
            <a:ext cx="2245849" cy="102696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56" name="Google Shape;134;p58"/>
          <p:cNvSpPr txBox="1"/>
          <p:nvPr/>
        </p:nvSpPr>
        <p:spPr>
          <a:xfrm rot="21598947">
            <a:off x="598053" y="1547418"/>
            <a:ext cx="2094585" cy="49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1. Setup and perform data analysis and visualisation; Download notebook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35;p58"/>
          <p:cNvSpPr/>
          <p:nvPr/>
        </p:nvSpPr>
        <p:spPr>
          <a:xfrm>
            <a:off x="2932042" y="2368822"/>
            <a:ext cx="1369290" cy="1023330"/>
          </a:xfrm>
          <a:prstGeom prst="rect">
            <a:avLst/>
          </a:prstGeom>
          <a:solidFill>
            <a:srgbClr val="4A52D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136;p58"/>
          <p:cNvCxnSpPr>
            <a:stCxn id="54" idx="6"/>
          </p:cNvCxnSpPr>
          <p:nvPr/>
        </p:nvCxnSpPr>
        <p:spPr>
          <a:xfrm rot="10800000" flipH="1">
            <a:off x="756378" y="2880548"/>
            <a:ext cx="2265960" cy="171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59" name="Google Shape;137;p58"/>
          <p:cNvSpPr/>
          <p:nvPr/>
        </p:nvSpPr>
        <p:spPr>
          <a:xfrm>
            <a:off x="3061007" y="2655715"/>
            <a:ext cx="1095432" cy="609334"/>
          </a:xfrm>
          <a:prstGeom prst="rect">
            <a:avLst/>
          </a:prstGeom>
          <a:solidFill>
            <a:srgbClr val="FBBE09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Your repository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13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2042" y="3659615"/>
            <a:ext cx="1369290" cy="4792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139;p58"/>
          <p:cNvSpPr/>
          <p:nvPr/>
        </p:nvSpPr>
        <p:spPr>
          <a:xfrm flipH="1">
            <a:off x="2932042" y="4416837"/>
            <a:ext cx="1232361" cy="609334"/>
          </a:xfrm>
          <a:prstGeom prst="foldedCorner">
            <a:avLst>
              <a:gd name="adj" fmla="val 30291"/>
            </a:avLst>
          </a:prstGeom>
          <a:solidFill>
            <a:srgbClr val="BFBFBF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0" i="0" u="none" strike="noStrike" cap="none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Journal paper</a:t>
            </a:r>
            <a:endParaRPr sz="1000" b="0" i="0" u="none" strike="noStrike" cap="none">
              <a:solidFill>
                <a:srgbClr val="1B21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140;p58"/>
          <p:cNvCxnSpPr>
            <a:stCxn id="59" idx="2"/>
            <a:endCxn id="60" idx="0"/>
          </p:cNvCxnSpPr>
          <p:nvPr/>
        </p:nvCxnSpPr>
        <p:spPr>
          <a:xfrm>
            <a:off x="3608723" y="3265049"/>
            <a:ext cx="7916" cy="39452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pic>
        <p:nvPicPr>
          <p:cNvPr id="63" name="Google Shape;141;p58" descr="Immagine che contiene cielo, segnale&#10;&#10;Descrizione generata con affidabilità molto elev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5358" y="4797083"/>
            <a:ext cx="1654844" cy="17231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142;p58"/>
          <p:cNvSpPr/>
          <p:nvPr/>
        </p:nvSpPr>
        <p:spPr>
          <a:xfrm>
            <a:off x="5606976" y="4355524"/>
            <a:ext cx="1363216" cy="32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50" b="0" i="1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4. Discover DOI</a:t>
            </a:r>
            <a:endParaRPr sz="1050" b="0" i="1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Google Shape;143;p58"/>
          <p:cNvCxnSpPr>
            <a:stCxn id="61" idx="1"/>
          </p:cNvCxnSpPr>
          <p:nvPr/>
        </p:nvCxnSpPr>
        <p:spPr>
          <a:xfrm rot="10800000" flipH="1">
            <a:off x="4164403" y="4054403"/>
            <a:ext cx="2920866" cy="66710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66" name="Google Shape;144;p58"/>
          <p:cNvSpPr/>
          <p:nvPr/>
        </p:nvSpPr>
        <p:spPr>
          <a:xfrm>
            <a:off x="6535882" y="3459045"/>
            <a:ext cx="479251" cy="479251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145;p58"/>
          <p:cNvSpPr/>
          <p:nvPr/>
        </p:nvSpPr>
        <p:spPr>
          <a:xfrm>
            <a:off x="7019173" y="3044228"/>
            <a:ext cx="479251" cy="479251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146;p58"/>
          <p:cNvSpPr/>
          <p:nvPr/>
        </p:nvSpPr>
        <p:spPr>
          <a:xfrm>
            <a:off x="7498478" y="3249643"/>
            <a:ext cx="479251" cy="479251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47;p58"/>
          <p:cNvSpPr/>
          <p:nvPr/>
        </p:nvSpPr>
        <p:spPr>
          <a:xfrm>
            <a:off x="7278938" y="3724961"/>
            <a:ext cx="1232361" cy="4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100" b="1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Fellow </a:t>
            </a:r>
            <a:br>
              <a:rPr lang="en-GB" sz="1100" b="1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100" b="1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148;p58"/>
          <p:cNvSpPr/>
          <p:nvPr/>
        </p:nvSpPr>
        <p:spPr>
          <a:xfrm>
            <a:off x="7087598" y="3572935"/>
            <a:ext cx="479251" cy="479251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149;p58"/>
          <p:cNvCxnSpPr/>
          <p:nvPr/>
        </p:nvCxnSpPr>
        <p:spPr>
          <a:xfrm rot="10800000">
            <a:off x="7751234" y="2207414"/>
            <a:ext cx="4279" cy="99915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cxnSp>
        <p:nvCxnSpPr>
          <p:cNvPr id="72" name="Google Shape;150;p58"/>
          <p:cNvCxnSpPr>
            <a:stCxn id="59" idx="3"/>
          </p:cNvCxnSpPr>
          <p:nvPr/>
        </p:nvCxnSpPr>
        <p:spPr>
          <a:xfrm>
            <a:off x="4156439" y="2960382"/>
            <a:ext cx="2385345" cy="50193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73" name="Google Shape;151;p58"/>
          <p:cNvSpPr/>
          <p:nvPr/>
        </p:nvSpPr>
        <p:spPr>
          <a:xfrm>
            <a:off x="7704182" y="2315819"/>
            <a:ext cx="1095432" cy="7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6. Reproduce </a:t>
            </a:r>
            <a:b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big data </a:t>
            </a:r>
            <a:b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152;p58"/>
          <p:cNvCxnSpPr>
            <a:stCxn id="60" idx="2"/>
          </p:cNvCxnSpPr>
          <p:nvPr/>
        </p:nvCxnSpPr>
        <p:spPr>
          <a:xfrm>
            <a:off x="3616687" y="4138866"/>
            <a:ext cx="0" cy="317718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75" name="Google Shape;153;p58"/>
          <p:cNvSpPr txBox="1"/>
          <p:nvPr/>
        </p:nvSpPr>
        <p:spPr>
          <a:xfrm rot="21599504">
            <a:off x="756414" y="3973858"/>
            <a:ext cx="1482684" cy="49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3. Cite DOI </a:t>
            </a:r>
            <a:endParaRPr sz="1050" b="0" i="1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50" b="0" i="1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(e.g. in publication)</a:t>
            </a:r>
            <a:endParaRPr sz="1200" b="1" i="1" u="none" strike="noStrike" cap="none" dirty="0">
              <a:solidFill>
                <a:srgbClr val="DF3A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54;p58"/>
          <p:cNvSpPr/>
          <p:nvPr/>
        </p:nvSpPr>
        <p:spPr>
          <a:xfrm>
            <a:off x="5337040" y="1619273"/>
            <a:ext cx="327230" cy="324306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155;p58"/>
          <p:cNvCxnSpPr>
            <a:stCxn id="148" idx="2"/>
            <a:endCxn id="53" idx="3"/>
          </p:cNvCxnSpPr>
          <p:nvPr/>
        </p:nvCxnSpPr>
        <p:spPr>
          <a:xfrm flipH="1">
            <a:off x="4301332" y="1678778"/>
            <a:ext cx="873522" cy="715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cxnSp>
        <p:nvCxnSpPr>
          <p:cNvPr id="78" name="Google Shape;156;p58"/>
          <p:cNvCxnSpPr>
            <a:stCxn id="148" idx="6"/>
          </p:cNvCxnSpPr>
          <p:nvPr/>
        </p:nvCxnSpPr>
        <p:spPr>
          <a:xfrm>
            <a:off x="6378485" y="1678778"/>
            <a:ext cx="866605" cy="712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79" name="Google Shape;158;p58"/>
          <p:cNvSpPr/>
          <p:nvPr/>
        </p:nvSpPr>
        <p:spPr>
          <a:xfrm>
            <a:off x="4382490" y="3282585"/>
            <a:ext cx="1774300" cy="32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50" b="0" i="1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5. Resolve DOI to Notebook and Data</a:t>
            </a:r>
            <a:endParaRPr sz="1050" b="0" i="1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159;p58"/>
          <p:cNvCxnSpPr>
            <a:stCxn id="54" idx="5"/>
            <a:endCxn id="61" idx="3"/>
          </p:cNvCxnSpPr>
          <p:nvPr/>
        </p:nvCxnSpPr>
        <p:spPr>
          <a:xfrm>
            <a:off x="686194" y="3051701"/>
            <a:ext cx="2245849" cy="166989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81" name="Google Shape;157;p58"/>
          <p:cNvSpPr/>
          <p:nvPr/>
        </p:nvSpPr>
        <p:spPr>
          <a:xfrm>
            <a:off x="7245090" y="1174271"/>
            <a:ext cx="1369290" cy="1023259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Binder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16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7236" y="1473576"/>
            <a:ext cx="704899" cy="60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61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0386" y="1473578"/>
            <a:ext cx="704899" cy="6092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162;p58"/>
          <p:cNvSpPr/>
          <p:nvPr/>
        </p:nvSpPr>
        <p:spPr>
          <a:xfrm>
            <a:off x="3941307" y="1439360"/>
            <a:ext cx="324350" cy="500219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163;p58"/>
          <p:cNvSpPr/>
          <p:nvPr/>
        </p:nvSpPr>
        <p:spPr>
          <a:xfrm>
            <a:off x="7276063" y="1446663"/>
            <a:ext cx="324446" cy="500161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164;p58"/>
          <p:cNvSpPr/>
          <p:nvPr/>
        </p:nvSpPr>
        <p:spPr>
          <a:xfrm>
            <a:off x="1379744" y="2961622"/>
            <a:ext cx="158559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050" b="0" i="1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2. Publish notebook and Generate DOI</a:t>
            </a:r>
            <a:endParaRPr sz="1200" b="0" i="1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168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8381" y="335977"/>
            <a:ext cx="819113" cy="29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69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0854" y="30332"/>
            <a:ext cx="984130" cy="27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170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53660" y="2408786"/>
            <a:ext cx="635939" cy="7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174;p58"/>
          <p:cNvSpPr txBox="1"/>
          <p:nvPr/>
        </p:nvSpPr>
        <p:spPr>
          <a:xfrm>
            <a:off x="4745667" y="2054192"/>
            <a:ext cx="1112882" cy="27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PID minting</a:t>
            </a:r>
            <a:endParaRPr sz="9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175;p58"/>
          <p:cNvCxnSpPr>
            <a:stCxn id="148" idx="4"/>
            <a:endCxn id="92" idx="0"/>
          </p:cNvCxnSpPr>
          <p:nvPr/>
        </p:nvCxnSpPr>
        <p:spPr>
          <a:xfrm flipH="1">
            <a:off x="5771630" y="2092493"/>
            <a:ext cx="5040" cy="31629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sm" len="sm"/>
            <a:tailEnd type="stealth" w="lg" len="lg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pic>
        <p:nvPicPr>
          <p:cNvPr id="146" name="Picture 1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0413" y="630090"/>
            <a:ext cx="744571" cy="342739"/>
          </a:xfrm>
          <a:prstGeom prst="rect">
            <a:avLst/>
          </a:prstGeom>
        </p:spPr>
      </p:pic>
      <p:sp>
        <p:nvSpPr>
          <p:cNvPr id="148" name="Oval 147"/>
          <p:cNvSpPr/>
          <p:nvPr/>
        </p:nvSpPr>
        <p:spPr>
          <a:xfrm>
            <a:off x="5174854" y="1265062"/>
            <a:ext cx="1203631" cy="827431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DataHub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163" name="Google Shape;154;p58"/>
          <p:cNvSpPr/>
          <p:nvPr/>
        </p:nvSpPr>
        <p:spPr>
          <a:xfrm>
            <a:off x="6015695" y="1566620"/>
            <a:ext cx="282190" cy="224316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54;p58"/>
          <p:cNvSpPr/>
          <p:nvPr/>
        </p:nvSpPr>
        <p:spPr>
          <a:xfrm>
            <a:off x="5748890" y="1842281"/>
            <a:ext cx="369109" cy="156400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80" y="12811"/>
            <a:ext cx="267252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Screencapture</a:t>
            </a:r>
            <a:r>
              <a:rPr lang="en-US" sz="1400" b="1" dirty="0" smtClean="0"/>
              <a:t> video: </a:t>
            </a:r>
          </a:p>
          <a:p>
            <a:r>
              <a:rPr lang="en-US" sz="1400" b="1" dirty="0" smtClean="0">
                <a:hlinkClick r:id="rId9"/>
              </a:rPr>
              <a:t>http</a:t>
            </a:r>
            <a:r>
              <a:rPr lang="en-US" sz="1400" b="1" dirty="0">
                <a:hlinkClick r:id="rId9"/>
              </a:rPr>
              <a:t>://go.egi.eu/</a:t>
            </a:r>
            <a:r>
              <a:rPr lang="en-US" sz="1400" b="1" dirty="0" smtClean="0">
                <a:hlinkClick r:id="rId9"/>
              </a:rPr>
              <a:t>notebooksvideo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86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Scalable batch computing from Notebooks?</a:t>
            </a:r>
          </a:p>
          <a:p>
            <a:endParaRPr lang="en-US" dirty="0" smtClean="0"/>
          </a:p>
          <a:p>
            <a:r>
              <a:rPr lang="en-US" dirty="0" smtClean="0"/>
              <a:t>Reproducibility across different </a:t>
            </a:r>
            <a:r>
              <a:rPr lang="en-US" dirty="0" err="1" smtClean="0"/>
              <a:t>JupyterHub</a:t>
            </a:r>
            <a:r>
              <a:rPr lang="en-US" dirty="0" smtClean="0"/>
              <a:t> installations?</a:t>
            </a:r>
          </a:p>
          <a:p>
            <a:endParaRPr lang="en-US" dirty="0" smtClean="0"/>
          </a:p>
          <a:p>
            <a:r>
              <a:rPr lang="en-US" dirty="0" smtClean="0"/>
              <a:t>Other communities’ good practices &amp; working </a:t>
            </a:r>
            <a:r>
              <a:rPr lang="en-US" dirty="0" smtClean="0"/>
              <a:t>configurations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set of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77" y="2055677"/>
            <a:ext cx="4728796" cy="341632"/>
          </a:xfrm>
        </p:spPr>
        <p:txBody>
          <a:bodyPr/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/>
          </p:nvPr>
        </p:nvSpPr>
        <p:spPr>
          <a:xfrm>
            <a:off x="2579076" y="2628608"/>
            <a:ext cx="6461336" cy="2145203"/>
          </a:xfrm>
        </p:spPr>
        <p:txBody>
          <a:bodyPr/>
          <a:lstStyle/>
          <a:p>
            <a:r>
              <a:rPr lang="en-US" sz="2400" dirty="0" smtClean="0"/>
              <a:t>Experience it at </a:t>
            </a:r>
            <a:r>
              <a:rPr lang="en-US" sz="2400" dirty="0" smtClean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notebooks.egi.eu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Next ‘reproducible analytics’ tutorial:</a:t>
            </a:r>
          </a:p>
          <a:p>
            <a:r>
              <a:rPr lang="en-US" sz="2400" dirty="0" smtClean="0"/>
              <a:t>Big Data 2019 Conference, </a:t>
            </a:r>
            <a:r>
              <a:rPr lang="en-US" sz="2400" dirty="0" err="1" smtClean="0"/>
              <a:t>Vaxj</a:t>
            </a:r>
            <a:r>
              <a:rPr lang="en-US" sz="2400" dirty="0" err="1" smtClean="0"/>
              <a:t>ö</a:t>
            </a:r>
            <a:r>
              <a:rPr lang="en-US" sz="2400" dirty="0" smtClean="0"/>
              <a:t>, SE</a:t>
            </a:r>
          </a:p>
          <a:p>
            <a:r>
              <a:rPr lang="en-US" sz="2400" dirty="0" smtClean="0"/>
              <a:t>December 4-6,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11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4260</TotalTime>
  <Words>347</Words>
  <Application>Microsoft Macintosh PowerPoint</Application>
  <PresentationFormat>On-screen Show (16:9)</PresentationFormat>
  <Paragraphs>77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HOME</vt:lpstr>
      <vt:lpstr>CONTENT</vt:lpstr>
      <vt:lpstr>SECTION</vt:lpstr>
      <vt:lpstr>END</vt:lpstr>
      <vt:lpstr>Notebooks for big data &amp; compute</vt:lpstr>
      <vt:lpstr>PowerPoint Presentation</vt:lpstr>
      <vt:lpstr>Our initial questions with Notebooks  (2016)</vt:lpstr>
      <vt:lpstr>EGI Notebooks</vt:lpstr>
      <vt:lpstr>Reproducible big data analysis with Notebooks</vt:lpstr>
      <vt:lpstr>Next set of questions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40</cp:revision>
  <dcterms:created xsi:type="dcterms:W3CDTF">2019-03-28T09:06:27Z</dcterms:created>
  <dcterms:modified xsi:type="dcterms:W3CDTF">2019-10-23T11:49:01Z</dcterms:modified>
</cp:coreProperties>
</file>