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84" r:id="rId4"/>
    <p:sldId id="265" r:id="rId5"/>
    <p:sldId id="410" r:id="rId6"/>
    <p:sldId id="411" r:id="rId7"/>
    <p:sldId id="398" r:id="rId8"/>
    <p:sldId id="413" r:id="rId9"/>
    <p:sldId id="415" r:id="rId10"/>
    <p:sldId id="414" r:id="rId11"/>
    <p:sldId id="416" r:id="rId12"/>
    <p:sldId id="422" r:id="rId13"/>
    <p:sldId id="430" r:id="rId14"/>
    <p:sldId id="424" r:id="rId15"/>
    <p:sldId id="421" r:id="rId16"/>
    <p:sldId id="425" r:id="rId17"/>
    <p:sldId id="420" r:id="rId18"/>
    <p:sldId id="419" r:id="rId19"/>
    <p:sldId id="428" r:id="rId20"/>
    <p:sldId id="429" r:id="rId21"/>
    <p:sldId id="408" r:id="rId22"/>
    <p:sldId id="412" r:id="rId23"/>
    <p:sldId id="402" r:id="rId24"/>
    <p:sldId id="400" r:id="rId25"/>
    <p:sldId id="426" r:id="rId26"/>
    <p:sldId id="401" r:id="rId27"/>
    <p:sldId id="41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922DB-7C24-48E3-9C15-8381EC8A6227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3341C-00F0-48C8-AFB4-E5A944BC3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82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9E8BF-8668-B748-A6FE-69502D8CFF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19A13A-694F-4288-ADCF-A2E360084450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DB0E-2040-47C8-BCAE-07E370C66850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9BF-F1AD-4B1A-A916-8CCB919D44F3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D6C-DAF0-4957-A487-034525C8EA5B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78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1/07/2010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Presentation - July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43D8-C90F-44AF-9DBE-74A313C2623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75EB3C-5C22-4EA5-95E1-AB64103DEEE7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bencivenni@cnaf.infn.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blog/2012/08/09/federated_identity_management.html" TargetMode="External"/><Relationship Id="rId2" Type="http://schemas.openxmlformats.org/officeDocument/2006/relationships/hyperlink" Target="https://documents.egi.eu/document/117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egi.eu/wiki/VT_Science_Gateway_Primer" TargetMode="External"/><Relationship Id="rId4" Type="http://schemas.openxmlformats.org/officeDocument/2006/relationships/hyperlink" Target="http://go.egi.eu/aaiworksho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cloud" TargetMode="External"/><Relationship Id="rId2" Type="http://schemas.openxmlformats.org/officeDocument/2006/relationships/hyperlink" Target="https://wiki.egi.eu/wiki/Fedcloud-tf:FederatedCloudsTaskFor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trail-project.e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f12.egi.eu/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Robot_certificates" TargetMode="External"/><Relationship Id="rId2" Type="http://schemas.openxmlformats.org/officeDocument/2006/relationships/hyperlink" Target="http://gilda.ct.infn.it/certification-authori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T_Federated_Identity_Providers_Assess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7632848" cy="1470025"/>
          </a:xfrm>
        </p:spPr>
        <p:txBody>
          <a:bodyPr/>
          <a:lstStyle/>
          <a:p>
            <a:r>
              <a:rPr lang="en-GB" sz="3600" smtClean="0"/>
              <a:t>Identity management in the </a:t>
            </a:r>
            <a:br>
              <a:rPr lang="en-GB" sz="3600" smtClean="0"/>
            </a:br>
            <a:r>
              <a:rPr lang="en-GB" sz="3600" smtClean="0"/>
              <a:t>European Grid Infrastructure 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2400" smtClean="0"/>
              <a:t>Established solutions, new needs, open questions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645024"/>
            <a:ext cx="5832648" cy="1343000"/>
          </a:xfrm>
        </p:spPr>
        <p:txBody>
          <a:bodyPr/>
          <a:lstStyle/>
          <a:p>
            <a:r>
              <a:rPr lang="en-US" sz="2000" smtClean="0"/>
              <a:t>Gergely Sipos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Technical Outreach Manager</a:t>
            </a:r>
          </a:p>
          <a:p>
            <a:r>
              <a:rPr lang="en-US" sz="2000" smtClean="0"/>
              <a:t>EGI.eu, Amsterdam</a:t>
            </a:r>
          </a:p>
          <a:p>
            <a:r>
              <a:rPr lang="en-US" sz="1800" smtClean="0">
                <a:hlinkClick r:id="rId2"/>
              </a:rPr>
              <a:t>gergely.sipos@egi.eu</a:t>
            </a:r>
            <a:r>
              <a:rPr lang="en-US" sz="1800" smtClean="0"/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AB2C-6279-4B6E-B305-315317B838BD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979712" y="6237312"/>
            <a:ext cx="5616624" cy="5016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 Management for research and collaboration Workshop</a:t>
            </a: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Utrecht, 6-7, September 2012</a:t>
            </a: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http://www.terena.org/activities/vamp/ws1/</a:t>
            </a:r>
            <a:endParaRPr lang="en-U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ww.terena.org/activities/vamp/ws1/workshop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13176"/>
            <a:ext cx="3692530" cy="11521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905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FIM assessment - </a:t>
            </a:r>
            <a:br>
              <a:rPr lang="en-GB" sz="3600" smtClean="0"/>
            </a:br>
            <a:r>
              <a:rPr lang="en-GB" sz="3600" smtClean="0"/>
              <a:t>EGI Virtual Team project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35285"/>
            <a:ext cx="8075612" cy="4525963"/>
          </a:xfrm>
        </p:spPr>
        <p:txBody>
          <a:bodyPr/>
          <a:lstStyle/>
          <a:p>
            <a:pPr marL="179388" lvl="2" indent="-179388"/>
            <a:r>
              <a:rPr lang="en-GB" smtClean="0"/>
              <a:t>Participants from Czech, French, Italian, Irish, Swiss NGIs + EGI.eu</a:t>
            </a:r>
          </a:p>
          <a:p>
            <a:pPr marL="179388" lvl="2" indent="-179388"/>
            <a:r>
              <a:rPr lang="en-GB" smtClean="0"/>
              <a:t>Defined, then filled a survey:</a:t>
            </a:r>
          </a:p>
          <a:p>
            <a:endParaRPr lang="en-GB" sz="4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2539885"/>
          <a:ext cx="8712968" cy="333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77"/>
                <a:gridCol w="1927648"/>
                <a:gridCol w="2004754"/>
                <a:gridCol w="1761965"/>
                <a:gridCol w="2016224"/>
              </a:tblGrid>
              <a:tr h="93610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latin typeface="+mj-lt"/>
                          <a:ea typeface="Times New Roman"/>
                          <a:cs typeface="Times New Roman"/>
                        </a:rPr>
                        <a:t>Are personal e-science certificates from </a:t>
                      </a:r>
                      <a:r>
                        <a:rPr lang="en-GB" sz="1400" b="1" smtClean="0">
                          <a:latin typeface="+mj-lt"/>
                          <a:ea typeface="Times New Roman"/>
                          <a:cs typeface="Times New Roman"/>
                        </a:rPr>
                        <a:t>Terena Certificate</a:t>
                      </a:r>
                      <a:r>
                        <a:rPr lang="en-GB" sz="1400" b="1" baseline="0" smtClean="0">
                          <a:latin typeface="+mj-lt"/>
                          <a:ea typeface="Times New Roman"/>
                          <a:cs typeface="Times New Roman"/>
                        </a:rPr>
                        <a:t> Service</a:t>
                      </a:r>
                      <a:r>
                        <a:rPr lang="en-GB" sz="1400" b="1" smtClean="0">
                          <a:latin typeface="+mj-lt"/>
                          <a:ea typeface="Times New Roman"/>
                          <a:cs typeface="Times New Roman"/>
                        </a:rPr>
                        <a:t>  (TCS) available </a:t>
                      </a:r>
                      <a:r>
                        <a:rPr lang="en-GB" sz="1400" b="1">
                          <a:latin typeface="+mj-lt"/>
                          <a:ea typeface="Times New Roman"/>
                          <a:cs typeface="Times New Roman"/>
                        </a:rPr>
                        <a:t>in the NGI?</a:t>
                      </a:r>
                      <a:endParaRPr lang="en-GB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latin typeface="+mj-lt"/>
                          <a:ea typeface="Times New Roman"/>
                          <a:cs typeface="Times New Roman"/>
                        </a:rPr>
                        <a:t>Are the Grid institutions of the NGI in national TCS federation? </a:t>
                      </a:r>
                      <a:endParaRPr lang="en-GB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latin typeface="+mj-lt"/>
                          <a:ea typeface="Times New Roman"/>
                          <a:cs typeface="Times New Roman"/>
                        </a:rPr>
                        <a:t>Are the institutions of the potential users of your NGI eligible for certificates from TCS?</a:t>
                      </a:r>
                      <a:endParaRPr lang="en-GB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>
                          <a:latin typeface="+mj-lt"/>
                          <a:ea typeface="Times New Roman"/>
                          <a:cs typeface="Times New Roman"/>
                        </a:rPr>
                        <a:t>Are there other relevant ‘federated identity’ based authentication services available in the NGI?</a:t>
                      </a:r>
                      <a:endParaRPr lang="en-GB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06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latin typeface="+mj-lt"/>
                          <a:ea typeface="Times New Roman"/>
                          <a:cs typeface="Times New Roman"/>
                        </a:rPr>
                        <a:t>Ireland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(but server certificates are)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Exploring possibilities of a SLCS CA</a:t>
                      </a:r>
                    </a:p>
                  </a:txBody>
                  <a:tcPr marL="68580" marR="68580" marT="0" marB="0"/>
                </a:tc>
              </a:tr>
              <a:tr h="39748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latin typeface="+mj-lt"/>
                          <a:ea typeface="Times New Roman"/>
                          <a:cs typeface="Times New Roman"/>
                        </a:rPr>
                        <a:t>Czech Rep.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9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All major but one (ongoing)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Partly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39748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latin typeface="+mj-lt"/>
                          <a:ea typeface="Times New Roman"/>
                          <a:cs typeface="Times New Roman"/>
                        </a:rPr>
                        <a:t>France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53906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latin typeface="+mj-lt"/>
                          <a:ea typeface="Times New Roman"/>
                          <a:cs typeface="Times New Roman"/>
                        </a:rPr>
                        <a:t>Switzerland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20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SLCS (IGTF accredited)</a:t>
                      </a:r>
                    </a:p>
                  </a:txBody>
                  <a:tcPr marL="68580" marR="68580" marT="0" marB="0"/>
                </a:tc>
              </a:tr>
              <a:tr h="39748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latin typeface="+mj-lt"/>
                          <a:ea typeface="Times New Roman"/>
                          <a:cs typeface="Times New Roman"/>
                        </a:rPr>
                        <a:t>Italy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99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smtClean="0">
                          <a:latin typeface="+mj-lt"/>
                          <a:ea typeface="Times New Roman"/>
                          <a:cs typeface="Times New Roman"/>
                        </a:rPr>
                        <a:t>Partly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Preparing a MICS CA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9184" y="6001543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smtClean="0"/>
              <a:t>https://wiki.egi.eu/wiki/VT_Federated_Identity_Providers_Assessment</a:t>
            </a:r>
            <a:endParaRPr lang="en-GB" sz="1400" i="1"/>
          </a:p>
        </p:txBody>
      </p:sp>
      <p:sp>
        <p:nvSpPr>
          <p:cNvPr id="9" name="Rectangular Callout 8"/>
          <p:cNvSpPr/>
          <p:nvPr/>
        </p:nvSpPr>
        <p:spPr>
          <a:xfrm>
            <a:off x="1691680" y="620688"/>
            <a:ext cx="4752528" cy="1224136"/>
          </a:xfrm>
          <a:prstGeom prst="wedgeRectCallout">
            <a:avLst>
              <a:gd name="adj1" fmla="val -6403"/>
              <a:gd name="adj2" fmla="val 492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The Identity Federations of the NRENs are similarly exclusive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1187624" y="1844824"/>
            <a:ext cx="5760640" cy="1728192"/>
          </a:xfrm>
          <a:prstGeom prst="upArrowCallout">
            <a:avLst>
              <a:gd name="adj1" fmla="val 50000"/>
              <a:gd name="adj2" fmla="val 52571"/>
              <a:gd name="adj3" fmla="val 2500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FIM integration with EGI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23317"/>
            <a:ext cx="8928992" cy="4525963"/>
          </a:xfrm>
        </p:spPr>
        <p:txBody>
          <a:bodyPr/>
          <a:lstStyle/>
          <a:p>
            <a:r>
              <a:rPr lang="en-GB" sz="2800" smtClean="0"/>
              <a:t>Possibilities:</a:t>
            </a:r>
          </a:p>
          <a:p>
            <a:pPr marL="806450" lvl="1" indent="-349250">
              <a:buFont typeface="+mj-lt"/>
              <a:buAutoNum type="arabicPeriod"/>
            </a:pPr>
            <a:r>
              <a:rPr lang="en-GB" sz="2400" smtClean="0"/>
              <a:t>Middleware services ‘speak’ FIM (accept SAML assertions)</a:t>
            </a:r>
          </a:p>
          <a:p>
            <a:pPr lvl="2"/>
            <a:r>
              <a:rPr lang="en-GB" sz="1800" smtClean="0"/>
              <a:t>EMI, IGE plans are still largely unknownin this respect </a:t>
            </a:r>
          </a:p>
          <a:p>
            <a:pPr lvl="3"/>
            <a:r>
              <a:rPr lang="en-GB" sz="1400" smtClean="0"/>
              <a:t>EMI MJRA1.12 (Common Security Architecture Assessment) should give clarifications</a:t>
            </a:r>
          </a:p>
          <a:p>
            <a:pPr lvl="2"/>
            <a:r>
              <a:rPr lang="en-GB" sz="2000" smtClean="0"/>
              <a:t>Accounting systems must be also adapted </a:t>
            </a:r>
            <a:br>
              <a:rPr lang="en-GB" sz="2000" smtClean="0"/>
            </a:br>
            <a:r>
              <a:rPr lang="en-GB" sz="2000" smtClean="0"/>
              <a:t>(SAML </a:t>
            </a:r>
            <a:r>
              <a:rPr lang="en-GB" sz="2000" smtClean="0">
                <a:sym typeface="Wingdings" pitchFamily="2" charset="2"/>
              </a:rPr>
              <a:t></a:t>
            </a:r>
            <a:r>
              <a:rPr lang="en-GB" sz="2000" smtClean="0"/>
              <a:t> certificate DN)</a:t>
            </a:r>
          </a:p>
          <a:p>
            <a:pPr lvl="2"/>
            <a:endParaRPr lang="en-GB" sz="1800" smtClean="0"/>
          </a:p>
          <a:p>
            <a:pPr marL="806450" lvl="1" indent="-349250">
              <a:buFont typeface="+mj-lt"/>
              <a:buAutoNum type="arabicPeriod"/>
            </a:pPr>
            <a:r>
              <a:rPr lang="en-GB" sz="2400" smtClean="0"/>
              <a:t>FIM-X509 bridging – Mapping SAML idenity to X509</a:t>
            </a:r>
          </a:p>
          <a:p>
            <a:pPr marL="1206500" lvl="2" indent="-349250">
              <a:buNone/>
            </a:pPr>
            <a:r>
              <a:rPr lang="en-GB" sz="2000" smtClean="0"/>
              <a:t>Various solutions, routine useage:</a:t>
            </a:r>
          </a:p>
          <a:p>
            <a:pPr marL="1314450" lvl="2" indent="-238125">
              <a:buFont typeface="+mj-lt"/>
              <a:buAutoNum type="arabicPeriod"/>
            </a:pPr>
            <a:r>
              <a:rPr lang="en-GB" sz="1800" smtClean="0"/>
              <a:t>GridCertLib with portals (e.g. WS-PGRADE Portal)</a:t>
            </a:r>
          </a:p>
          <a:p>
            <a:pPr marL="1314450" lvl="2" indent="-238125">
              <a:buFont typeface="+mj-lt"/>
              <a:buAutoNum type="arabicPeriod"/>
            </a:pPr>
            <a:r>
              <a:rPr lang="en-GB" sz="1800" smtClean="0"/>
              <a:t>IGI Portal solution</a:t>
            </a:r>
            <a:endParaRPr lang="en-GB" sz="1800" smtClean="0"/>
          </a:p>
          <a:p>
            <a:pPr marL="1314450" lvl="2" indent="-238125">
              <a:buFont typeface="+mj-lt"/>
              <a:buAutoNum type="arabicPeriod"/>
            </a:pPr>
            <a:r>
              <a:rPr lang="en-GB" sz="1800" smtClean="0"/>
              <a:t>Catania Science Gateway framework</a:t>
            </a:r>
          </a:p>
          <a:p>
            <a:pPr marL="1314450" lvl="2" indent="-238125">
              <a:buFont typeface="+mj-lt"/>
              <a:buAutoNum type="arabicPeriod"/>
            </a:pPr>
            <a:endParaRPr lang="en-GB" sz="1800" smtClean="0"/>
          </a:p>
          <a:p>
            <a:pPr marL="1314450" lvl="2" indent="-457200">
              <a:buNone/>
            </a:pPr>
            <a:endParaRPr lang="en-GB" sz="1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GridCertLib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2595" y="3356992"/>
            <a:ext cx="25202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GridCertLib</a:t>
            </a:r>
            <a:br>
              <a:rPr lang="en-GB" sz="2400" smtClean="0"/>
            </a:br>
            <a:r>
              <a:rPr lang="en-GB" sz="2400" smtClean="0"/>
              <a:t>(Java library)</a:t>
            </a:r>
            <a:endParaRPr lang="en-GB" sz="2400"/>
          </a:p>
        </p:txBody>
      </p:sp>
      <p:cxnSp>
        <p:nvCxnSpPr>
          <p:cNvPr id="9" name="Straight Arrow Connector 8"/>
          <p:cNvCxnSpPr>
            <a:stCxn id="13" idx="3"/>
            <a:endCxn id="7" idx="1"/>
          </p:cNvCxnSpPr>
          <p:nvPr/>
        </p:nvCxnSpPr>
        <p:spPr>
          <a:xfrm flipV="1">
            <a:off x="2168459" y="4113076"/>
            <a:ext cx="1224136" cy="87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3790781"/>
            <a:ext cx="162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mtClean="0"/>
              <a:t>SAML assertion</a:t>
            </a:r>
            <a:br>
              <a:rPr lang="en-GB" smtClean="0"/>
            </a:br>
            <a:r>
              <a:rPr lang="en-GB" smtClean="0"/>
              <a:t>from FIM login</a:t>
            </a:r>
            <a:endParaRPr lang="en-GB"/>
          </a:p>
        </p:txBody>
      </p:sp>
      <p:cxnSp>
        <p:nvCxnSpPr>
          <p:cNvPr id="14" name="Straight Arrow Connector 13"/>
          <p:cNvCxnSpPr>
            <a:stCxn id="7" idx="3"/>
            <a:endCxn id="15" idx="1"/>
          </p:cNvCxnSpPr>
          <p:nvPr/>
        </p:nvCxnSpPr>
        <p:spPr>
          <a:xfrm flipV="1">
            <a:off x="5912875" y="4104655"/>
            <a:ext cx="1080120" cy="842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92995" y="3412157"/>
            <a:ext cx="1608709" cy="138499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mtClean="0"/>
              <a:t>SLCS certificate</a:t>
            </a:r>
            <a:br>
              <a:rPr lang="en-GB" smtClean="0"/>
            </a:br>
            <a:r>
              <a:rPr lang="en-GB" smtClean="0"/>
              <a:t>+</a:t>
            </a:r>
            <a:br>
              <a:rPr lang="en-GB" smtClean="0"/>
            </a:br>
            <a:r>
              <a:rPr lang="en-GB" smtClean="0"/>
              <a:t>grid proxy</a:t>
            </a:r>
            <a:br>
              <a:rPr lang="en-GB" smtClean="0"/>
            </a:br>
            <a:r>
              <a:rPr lang="en-GB" smtClean="0"/>
              <a:t>(with VOMS)</a:t>
            </a:r>
            <a:br>
              <a:rPr lang="en-GB" smtClean="0"/>
            </a:br>
            <a:r>
              <a:rPr lang="en-GB" smtClean="0"/>
              <a:t>~11 days</a:t>
            </a: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536611" y="1340768"/>
            <a:ext cx="2232248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VOMS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36611" y="1916832"/>
            <a:ext cx="2232248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SLCS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9" idx="4"/>
            <a:endCxn id="7" idx="0"/>
          </p:cNvCxnSpPr>
          <p:nvPr/>
        </p:nvCxnSpPr>
        <p:spPr>
          <a:xfrm>
            <a:off x="4652735" y="2636912"/>
            <a:ext cx="0" cy="720080"/>
          </a:xfrm>
          <a:prstGeom prst="straightConnector1">
            <a:avLst/>
          </a:prstGeom>
          <a:ln w="38100"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131840" y="3068960"/>
            <a:ext cx="3024336" cy="2808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endParaRPr lang="en-GB" sz="2000" smtClean="0">
              <a:solidFill>
                <a:schemeClr val="tx1"/>
              </a:solidFill>
            </a:endParaRPr>
          </a:p>
          <a:p>
            <a:pPr algn="ctr"/>
            <a:r>
              <a:rPr lang="en-GB" sz="2000" smtClean="0">
                <a:solidFill>
                  <a:schemeClr val="tx1"/>
                </a:solidFill>
              </a:rPr>
              <a:t>Some web </a:t>
            </a:r>
            <a:r>
              <a:rPr lang="en-GB" sz="2000" smtClean="0">
                <a:solidFill>
                  <a:schemeClr val="tx1"/>
                </a:solidFill>
              </a:rPr>
              <a:t>portal</a:t>
            </a:r>
          </a:p>
          <a:p>
            <a:pPr algn="ctr"/>
            <a:r>
              <a:rPr lang="en-GB" sz="2000" smtClean="0">
                <a:solidFill>
                  <a:schemeClr val="tx1"/>
                </a:solidFill>
              </a:rPr>
              <a:t>for example WS-PGRADE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6216" y="494116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Fix VO,</a:t>
            </a:r>
            <a:b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unique user ID</a:t>
            </a:r>
            <a:endParaRPr lang="en-GB" sz="2000" b="1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smtClean="0"/>
              <a:t>IGI Portal solution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Input from </a:t>
            </a:r>
            <a:r>
              <a:rPr lang="en-US" smtClean="0">
                <a:hlinkClick r:id="rId2"/>
              </a:rPr>
              <a:t>marco.bencivenni@cnaf.infn.it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49BF-F1AD-4B1A-A916-8CCB919D44F3}" type="datetime1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Catania Science Gateway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" name="Straight Arrow Connector 5"/>
          <p:cNvCxnSpPr>
            <a:stCxn id="7" idx="3"/>
            <a:endCxn id="13" idx="1"/>
          </p:cNvCxnSpPr>
          <p:nvPr/>
        </p:nvCxnSpPr>
        <p:spPr>
          <a:xfrm flipV="1">
            <a:off x="2168459" y="3825044"/>
            <a:ext cx="963381" cy="87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3502749"/>
            <a:ext cx="162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mtClean="0"/>
              <a:t>SAML assertion</a:t>
            </a:r>
            <a:br>
              <a:rPr lang="en-GB" smtClean="0"/>
            </a:br>
            <a:r>
              <a:rPr lang="en-GB" smtClean="0"/>
              <a:t>from FIM login</a:t>
            </a:r>
            <a:endParaRPr lang="en-GB"/>
          </a:p>
        </p:txBody>
      </p:sp>
      <p:cxnSp>
        <p:nvCxnSpPr>
          <p:cNvPr id="8" name="Straight Arrow Connector 7"/>
          <p:cNvCxnSpPr>
            <a:stCxn id="13" idx="3"/>
            <a:endCxn id="9" idx="1"/>
          </p:cNvCxnSpPr>
          <p:nvPr/>
        </p:nvCxnSpPr>
        <p:spPr>
          <a:xfrm>
            <a:off x="6156176" y="3825044"/>
            <a:ext cx="836819" cy="1393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92995" y="3284984"/>
            <a:ext cx="1608709" cy="11079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mtClean="0"/>
              <a:t>SLCS certificate</a:t>
            </a:r>
            <a:br>
              <a:rPr lang="en-GB" smtClean="0"/>
            </a:br>
            <a:r>
              <a:rPr lang="en-GB" smtClean="0"/>
              <a:t>+</a:t>
            </a:r>
            <a:br>
              <a:rPr lang="en-GB" smtClean="0"/>
            </a:br>
            <a:r>
              <a:rPr lang="en-GB" smtClean="0"/>
              <a:t>grid proxy</a:t>
            </a:r>
            <a:br>
              <a:rPr lang="en-GB" smtClean="0"/>
            </a:br>
            <a:r>
              <a:rPr lang="en-GB" smtClean="0"/>
              <a:t>(with VOMS)</a:t>
            </a: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24128" y="1556792"/>
            <a:ext cx="1296144" cy="6480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VOMS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4644008" y="2420888"/>
            <a:ext cx="0" cy="648072"/>
          </a:xfrm>
          <a:prstGeom prst="straightConnector1">
            <a:avLst/>
          </a:prstGeom>
          <a:ln w="38100"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131840" y="3068960"/>
            <a:ext cx="3024336" cy="15121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smtClean="0">
                <a:solidFill>
                  <a:schemeClr val="tx1"/>
                </a:solidFill>
              </a:rPr>
              <a:t>Portal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43651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Fix VO,</a:t>
            </a:r>
            <a:b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en-GB" sz="2000" b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Fix user ID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1049893" cy="24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859" y="1340768"/>
            <a:ext cx="957906" cy="11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69629" y="1043444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eToken server</a:t>
            </a:r>
            <a:endParaRPr lang="en-GB"/>
          </a:p>
        </p:txBody>
      </p:sp>
      <p:pic>
        <p:nvPicPr>
          <p:cNvPr id="16" name="Picture 135" descr="EToken_Blue_P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715987" cy="4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4644008" y="4581128"/>
            <a:ext cx="0" cy="576064"/>
          </a:xfrm>
          <a:prstGeom prst="straightConnector1">
            <a:avLst/>
          </a:prstGeom>
          <a:ln w="38100"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6114387"/>
              </p:ext>
            </p:extLst>
          </p:nvPr>
        </p:nvGraphicFramePr>
        <p:xfrm>
          <a:off x="4347518" y="5157192"/>
          <a:ext cx="621091" cy="811411"/>
        </p:xfrm>
        <a:graphic>
          <a:graphicData uri="http://schemas.openxmlformats.org/presentationml/2006/ole">
            <p:oleObj spid="_x0000_s39938" name="Visio" r:id="rId6" imgW="522732" imgH="710248" progId="">
              <p:embed/>
            </p:oleObj>
          </a:graphicData>
        </a:graphic>
      </p:graphicFrame>
      <p:pic>
        <p:nvPicPr>
          <p:cNvPr id="29" name="Picture 2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590" y="5085184"/>
            <a:ext cx="944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91880" y="5877272"/>
            <a:ext cx="236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User tracking &amp; logging</a:t>
            </a:r>
            <a:endParaRPr lang="en-GB"/>
          </a:p>
        </p:txBody>
      </p:sp>
      <p:cxnSp>
        <p:nvCxnSpPr>
          <p:cNvPr id="20" name="Straight Arrow Connector 19"/>
          <p:cNvCxnSpPr>
            <a:stCxn id="10" idx="2"/>
            <a:endCxn id="17" idx="3"/>
          </p:cNvCxnSpPr>
          <p:nvPr/>
        </p:nvCxnSpPr>
        <p:spPr>
          <a:xfrm flipH="1">
            <a:off x="5093765" y="1880828"/>
            <a:ext cx="630363" cy="10813"/>
          </a:xfrm>
          <a:prstGeom prst="straightConnector1">
            <a:avLst/>
          </a:prstGeom>
          <a:ln w="38100">
            <a:prstDash val="sys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EGI-InSPIRE activities 1.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496944" cy="4525963"/>
          </a:xfrm>
        </p:spPr>
        <p:txBody>
          <a:bodyPr/>
          <a:lstStyle/>
          <a:p>
            <a:r>
              <a:rPr lang="en-GB" sz="2400" smtClean="0"/>
              <a:t>Make NGIs aware of available (bridging) solutions and the existing gaps – so these can get filled!</a:t>
            </a:r>
          </a:p>
          <a:p>
            <a:pPr lvl="1"/>
            <a:r>
              <a:rPr lang="en-GB" sz="2000" smtClean="0"/>
              <a:t>June 2012: ‘Authentication solutions in EGI’ report</a:t>
            </a:r>
            <a:br>
              <a:rPr lang="en-GB" sz="2000" smtClean="0"/>
            </a:br>
            <a:r>
              <a:rPr lang="en-GB" sz="1800" smtClean="0">
                <a:hlinkClick r:id="rId2"/>
              </a:rPr>
              <a:t>https://documents.egi.eu/document/1178</a:t>
            </a:r>
            <a:endParaRPr lang="en-GB" sz="2000" smtClean="0"/>
          </a:p>
          <a:p>
            <a:pPr lvl="1"/>
            <a:r>
              <a:rPr lang="en-GB" sz="2000" smtClean="0"/>
              <a:t>August 2012: Blog post series</a:t>
            </a:r>
            <a:br>
              <a:rPr lang="en-GB" sz="2000" smtClean="0"/>
            </a:br>
            <a:r>
              <a:rPr lang="en-GB" sz="1800" smtClean="0">
                <a:hlinkClick r:id="rId3"/>
              </a:rPr>
              <a:t>http://www.egi.eu/blog/2012/08/09/federated_identity_management.html</a:t>
            </a:r>
            <a:r>
              <a:rPr lang="en-GB" sz="1800" smtClean="0"/>
              <a:t> </a:t>
            </a:r>
            <a:endParaRPr lang="en-GB" sz="2000" smtClean="0"/>
          </a:p>
          <a:p>
            <a:pPr lvl="1"/>
            <a:r>
              <a:rPr lang="en-GB" sz="2000" smtClean="0"/>
              <a:t>September 2012: AAI workshop</a:t>
            </a:r>
          </a:p>
          <a:p>
            <a:pPr lvl="2"/>
            <a:r>
              <a:rPr lang="en-GB" sz="1800" smtClean="0"/>
              <a:t>Prague, 19</a:t>
            </a:r>
            <a:r>
              <a:rPr lang="en-GB" sz="1800" baseline="30000" smtClean="0"/>
              <a:t>th</a:t>
            </a:r>
            <a:r>
              <a:rPr lang="en-GB" sz="1800" smtClean="0"/>
              <a:t> of September: </a:t>
            </a:r>
            <a:r>
              <a:rPr lang="en-GB" sz="1800" smtClean="0">
                <a:hlinkClick r:id="rId4"/>
              </a:rPr>
              <a:t>http://go.egi.eu/aaiworkshop</a:t>
            </a:r>
            <a:r>
              <a:rPr lang="en-GB" sz="1800" smtClean="0"/>
              <a:t> </a:t>
            </a:r>
          </a:p>
          <a:p>
            <a:pPr lvl="1"/>
            <a:r>
              <a:rPr lang="en-GB" sz="2000" smtClean="0"/>
              <a:t>December 2012 (approx): Science Gateway Primer</a:t>
            </a:r>
          </a:p>
          <a:p>
            <a:pPr lvl="2"/>
            <a:r>
              <a:rPr lang="en-GB" sz="1800" smtClean="0"/>
              <a:t>‘Manual for portal developers’ – witten by an EGI Virtual Team project</a:t>
            </a:r>
          </a:p>
          <a:p>
            <a:pPr lvl="2"/>
            <a:r>
              <a:rPr lang="en-GB" sz="1800" smtClean="0"/>
              <a:t>Chapter on integrating science gateways with identity federations</a:t>
            </a:r>
          </a:p>
          <a:p>
            <a:pPr lvl="2"/>
            <a:r>
              <a:rPr lang="en-GB" sz="1800" smtClean="0">
                <a:hlinkClick r:id="rId5"/>
              </a:rPr>
              <a:t>https://wiki.egi.eu/wiki/VT_Science_Gateway_Primer</a:t>
            </a:r>
            <a:r>
              <a:rPr lang="en-GB" sz="180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AAI workshop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120680" cy="263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664874"/>
            <a:ext cx="6120679" cy="22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587727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+ Discussion (16:00-17:30)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EGI-InSPIRE activities 2.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9301"/>
            <a:ext cx="8496944" cy="4525963"/>
          </a:xfrm>
        </p:spPr>
        <p:txBody>
          <a:bodyPr/>
          <a:lstStyle/>
          <a:p>
            <a:r>
              <a:rPr lang="en-GB" sz="2800" smtClean="0"/>
              <a:t>Facilitate federated services – pilot &amp; production services</a:t>
            </a:r>
          </a:p>
          <a:p>
            <a:pPr lvl="1"/>
            <a:r>
              <a:rPr lang="en-GB" sz="2400" smtClean="0"/>
              <a:t>AAI pilot for EGA</a:t>
            </a:r>
          </a:p>
          <a:p>
            <a:pPr lvl="1"/>
            <a:r>
              <a:rPr lang="en-GB" sz="2400" smtClean="0"/>
              <a:t>GrIDP federation</a:t>
            </a:r>
          </a:p>
          <a:p>
            <a:pPr lvl="1"/>
            <a:r>
              <a:rPr lang="en-GB" sz="2400" smtClean="0"/>
              <a:t>FIM authentication in the EGI Federated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AAI Pilot: </a:t>
            </a:r>
            <a:br>
              <a:rPr lang="en-GB" sz="3200" smtClean="0"/>
            </a:br>
            <a:r>
              <a:rPr lang="en-GB" sz="2400" smtClean="0"/>
              <a:t>European Genome-phenome Archive (EGA)</a:t>
            </a:r>
            <a:endParaRPr lang="en-GB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0755" y="2348880"/>
            <a:ext cx="1224136" cy="33123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/>
              <a:t>EGA portal</a:t>
            </a:r>
            <a:endParaRPr lang="en-GB" sz="2400" b="1"/>
          </a:p>
        </p:txBody>
      </p:sp>
      <p:sp>
        <p:nvSpPr>
          <p:cNvPr id="7" name="Smiley Face 6"/>
          <p:cNvSpPr/>
          <p:nvPr/>
        </p:nvSpPr>
        <p:spPr>
          <a:xfrm>
            <a:off x="278507" y="2996952"/>
            <a:ext cx="936104" cy="93610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 flipV="1">
            <a:off x="1214611" y="2852936"/>
            <a:ext cx="1197149" cy="61206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624" y="206084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Request access to dataset </a:t>
            </a:r>
            <a:r>
              <a:rPr lang="en-GB" b="1" smtClean="0"/>
              <a:t>X</a:t>
            </a:r>
            <a:endParaRPr lang="en-GB" b="1"/>
          </a:p>
        </p:txBody>
      </p:sp>
      <p:sp>
        <p:nvSpPr>
          <p:cNvPr id="10" name="Smiley Face 9"/>
          <p:cNvSpPr/>
          <p:nvPr/>
        </p:nvSpPr>
        <p:spPr>
          <a:xfrm>
            <a:off x="6136396" y="1556792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6640452" y="1844824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7072500" y="1556792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6183163" y="2132856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7072500" y="2204864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4348" y="1187460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Data Access Committee </a:t>
            </a: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34891" y="2132856"/>
            <a:ext cx="2304256" cy="64807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2963" y="17008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Grant access</a:t>
            </a: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444208" y="3284984"/>
            <a:ext cx="18722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/>
              <a:t>Argus</a:t>
            </a:r>
            <a:endParaRPr lang="en-GB" sz="4000" b="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06899" y="3139227"/>
            <a:ext cx="1998222" cy="43204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66939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Update policy (SPL)</a:t>
            </a: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796136" y="3284984"/>
            <a:ext cx="648072" cy="649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PAP CLI</a:t>
            </a:r>
            <a:endParaRPr lang="en-GB"/>
          </a:p>
        </p:txBody>
      </p:sp>
      <p:sp>
        <p:nvSpPr>
          <p:cNvPr id="22" name="Can 21"/>
          <p:cNvSpPr/>
          <p:nvPr/>
        </p:nvSpPr>
        <p:spPr>
          <a:xfrm>
            <a:off x="5940152" y="5085184"/>
            <a:ext cx="2160240" cy="93610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EGA</a:t>
            </a:r>
            <a:endParaRPr lang="en-GB" sz="2400" b="1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26" idx="1"/>
          </p:cNvCxnSpPr>
          <p:nvPr/>
        </p:nvCxnSpPr>
        <p:spPr>
          <a:xfrm>
            <a:off x="3707904" y="4221088"/>
            <a:ext cx="2088232" cy="36875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6"/>
            <a:endCxn id="6" idx="1"/>
          </p:cNvCxnSpPr>
          <p:nvPr/>
        </p:nvCxnSpPr>
        <p:spPr>
          <a:xfrm>
            <a:off x="1214611" y="3465004"/>
            <a:ext cx="1296144" cy="5400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87624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Request dataset</a:t>
            </a: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96136" y="3934797"/>
            <a:ext cx="6480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PEP API</a:t>
            </a: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923928" y="38517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Obtain autz info</a:t>
            </a:r>
            <a:endParaRPr lang="en-GB"/>
          </a:p>
        </p:txBody>
      </p:sp>
      <p:cxnSp>
        <p:nvCxnSpPr>
          <p:cNvPr id="28" name="Straight Arrow Connector 27"/>
          <p:cNvCxnSpPr>
            <a:endCxn id="22" idx="2"/>
          </p:cNvCxnSpPr>
          <p:nvPr/>
        </p:nvCxnSpPr>
        <p:spPr>
          <a:xfrm>
            <a:off x="3707904" y="4797152"/>
            <a:ext cx="2232248" cy="756084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1920" y="53639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Provide dataset</a:t>
            </a:r>
            <a:endParaRPr lang="en-GB"/>
          </a:p>
        </p:txBody>
      </p:sp>
      <p:sp>
        <p:nvSpPr>
          <p:cNvPr id="30" name="Rectangular Callout 29"/>
          <p:cNvSpPr/>
          <p:nvPr/>
        </p:nvSpPr>
        <p:spPr>
          <a:xfrm>
            <a:off x="251520" y="1268760"/>
            <a:ext cx="1872208" cy="864096"/>
          </a:xfrm>
          <a:prstGeom prst="wedgeRectCallout">
            <a:avLst>
              <a:gd name="adj1" fmla="val -21690"/>
              <a:gd name="adj2" fmla="val 13490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Logged in from the HAKA identity federation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2996952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administration</a:t>
            </a:r>
            <a:endParaRPr lang="en-GB" sz="1200"/>
          </a:p>
        </p:txBody>
      </p:sp>
      <p:sp>
        <p:nvSpPr>
          <p:cNvPr id="32" name="TextBox 31"/>
          <p:cNvSpPr txBox="1"/>
          <p:nvPr/>
        </p:nvSpPr>
        <p:spPr>
          <a:xfrm>
            <a:off x="5747929" y="4592161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execution</a:t>
            </a:r>
            <a:endParaRPr lang="en-GB" sz="1200"/>
          </a:p>
        </p:txBody>
      </p:sp>
      <p:sp>
        <p:nvSpPr>
          <p:cNvPr id="35" name="TextBox 34"/>
          <p:cNvSpPr txBox="1"/>
          <p:nvPr/>
        </p:nvSpPr>
        <p:spPr>
          <a:xfrm>
            <a:off x="6336704" y="464384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Obtain authz info</a:t>
            </a:r>
            <a:endParaRPr lang="en-GB"/>
          </a:p>
        </p:txBody>
      </p:sp>
      <p:cxnSp>
        <p:nvCxnSpPr>
          <p:cNvPr id="36" name="Straight Arrow Connector 35"/>
          <p:cNvCxnSpPr>
            <a:stCxn id="32" idx="0"/>
          </p:cNvCxnSpPr>
          <p:nvPr/>
        </p:nvCxnSpPr>
        <p:spPr>
          <a:xfrm>
            <a:off x="6168077" y="4592161"/>
            <a:ext cx="276131" cy="493023"/>
          </a:xfrm>
          <a:prstGeom prst="straightConnector1">
            <a:avLst/>
          </a:prstGeom>
          <a:ln w="19050"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309320"/>
            <a:ext cx="845414" cy="5486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309320"/>
            <a:ext cx="1553186" cy="5486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3707904" y="3068960"/>
            <a:ext cx="4608512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309320"/>
            <a:ext cx="692382" cy="5486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  <p:bldP spid="25" grpId="0"/>
      <p:bldP spid="27" grpId="0"/>
      <p:bldP spid="29" grpId="0"/>
      <p:bldP spid="35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2" y="1340768"/>
            <a:ext cx="5926847" cy="5084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531614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Grid Identity Pool (GrIDP)</a:t>
            </a:r>
            <a:br>
              <a:rPr lang="en-GB" sz="3600" smtClean="0"/>
            </a:br>
            <a:r>
              <a:rPr lang="en-GB" sz="3600" smtClean="0"/>
              <a:t>federation</a:t>
            </a:r>
            <a:endParaRPr lang="en-GB" sz="3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CasellaDiTesto 7"/>
          <p:cNvSpPr txBox="1"/>
          <p:nvPr/>
        </p:nvSpPr>
        <p:spPr>
          <a:xfrm rot="1241680">
            <a:off x="3332903" y="1950712"/>
            <a:ext cx="5338099" cy="42894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his is a “catch-all” Identity Federation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0" name="Right Arrow Callout 19"/>
          <p:cNvSpPr/>
          <p:nvPr/>
        </p:nvSpPr>
        <p:spPr>
          <a:xfrm flipH="1">
            <a:off x="4355976" y="5301208"/>
            <a:ext cx="3744416" cy="648072"/>
          </a:xfrm>
          <a:prstGeom prst="rightArrowCallout">
            <a:avLst>
              <a:gd name="adj1" fmla="val 52666"/>
              <a:gd name="adj2" fmla="val 37449"/>
              <a:gd name="adj3" fmla="val 55432"/>
              <a:gd name="adj4" fmla="val 8252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EGI.eu Single Sign </a:t>
            </a:r>
            <a:r>
              <a:rPr lang="en-GB" smtClean="0"/>
              <a:t>On</a:t>
            </a:r>
          </a:p>
          <a:p>
            <a:pPr algn="ctr"/>
            <a:r>
              <a:rPr lang="en-GB" smtClean="0"/>
              <a:t>(~1700 users at the moment)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400" smtClean="0"/>
              <a:t>European Grid Infrastructure - intro</a:t>
            </a:r>
          </a:p>
          <a:p>
            <a:r>
              <a:rPr lang="en-US" sz="2400" smtClean="0"/>
              <a:t>AAI challenges in the ‘grid middleware’</a:t>
            </a:r>
          </a:p>
          <a:p>
            <a:pPr lvl="1"/>
            <a:r>
              <a:rPr lang="en-US" sz="2000" smtClean="0"/>
              <a:t>Solutions – </a:t>
            </a:r>
            <a:r>
              <a:rPr lang="en-GB" sz="2000" smtClean="0">
                <a:solidFill>
                  <a:schemeClr val="dk1"/>
                </a:solidFill>
              </a:rPr>
              <a:t>Terena CAs, Robot certificates, Short lived credential services</a:t>
            </a:r>
            <a:endParaRPr lang="en-US" sz="2000" smtClean="0"/>
          </a:p>
          <a:p>
            <a:r>
              <a:rPr lang="en-US" sz="2400" smtClean="0"/>
              <a:t>FIM in EGI</a:t>
            </a:r>
          </a:p>
          <a:p>
            <a:pPr lvl="1"/>
            <a:r>
              <a:rPr lang="en-US" sz="1800" smtClean="0"/>
              <a:t>NGIs’ readiness</a:t>
            </a:r>
          </a:p>
          <a:p>
            <a:pPr lvl="1"/>
            <a:r>
              <a:rPr lang="en-US" sz="1800" smtClean="0"/>
              <a:t>Bridging solutions</a:t>
            </a:r>
          </a:p>
          <a:p>
            <a:pPr lvl="1"/>
            <a:r>
              <a:rPr lang="en-US" sz="1800" smtClean="0"/>
              <a:t>Pilot and production applications</a:t>
            </a:r>
          </a:p>
          <a:p>
            <a:pPr lvl="1"/>
            <a:r>
              <a:rPr lang="en-US" sz="2000" smtClean="0"/>
              <a:t>FIM and the EGI Federated Cloud</a:t>
            </a:r>
          </a:p>
          <a:p>
            <a:r>
              <a:rPr lang="en-US" sz="2400" smtClean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GrIDP plans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Join various (web based) services from the NGIs (e.g. EGI Applications Database)</a:t>
            </a:r>
          </a:p>
          <a:p>
            <a:pPr lvl="1"/>
            <a:r>
              <a:rPr lang="en-GB" sz="2000" smtClean="0"/>
              <a:t>This is also a training for the NGIs!</a:t>
            </a:r>
          </a:p>
          <a:p>
            <a:r>
              <a:rPr lang="en-GB" sz="2400" smtClean="0"/>
              <a:t>Establish identity providers that can perform strong identity validation (e.g. Link X509 from the browser to SAML ID)</a:t>
            </a:r>
          </a:p>
          <a:p>
            <a:r>
              <a:rPr lang="en-GB" sz="2400" smtClean="0"/>
              <a:t>Extend the federation with an 'attribute provider service‘</a:t>
            </a:r>
          </a:p>
          <a:p>
            <a:pPr lvl="1"/>
            <a:r>
              <a:rPr lang="en-GB" sz="2000" smtClean="0">
                <a:sym typeface="Wingdings" pitchFamily="2" charset="2"/>
              </a:rPr>
              <a:t>For simpler and fine grain autz.</a:t>
            </a:r>
            <a:endParaRPr lang="en-GB" sz="2000" smtClean="0"/>
          </a:p>
          <a:p>
            <a:pPr lvl="1"/>
            <a:r>
              <a:rPr lang="en-GB" sz="2000" smtClean="0"/>
              <a:t>To enable VOs in federation(s)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What service? </a:t>
            </a:r>
          </a:p>
          <a:p>
            <a:pPr lvl="2"/>
            <a:r>
              <a:rPr lang="en-GB" sz="1800" smtClean="0">
                <a:solidFill>
                  <a:srgbClr val="FF0000"/>
                </a:solidFill>
              </a:rPr>
              <a:t>VOMS (EMI-gLite), UVOS (EMI-Unicore), Grouper (Internet2), COIP (Nordunet)</a:t>
            </a:r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challenge for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4536504" cy="3888432"/>
          </a:xfrm>
        </p:spPr>
        <p:txBody>
          <a:bodyPr>
            <a:noAutofit/>
          </a:bodyPr>
          <a:lstStyle/>
          <a:p>
            <a:pPr marL="179388" indent="-179388"/>
            <a:r>
              <a:rPr lang="en-US" sz="1800" dirty="0" smtClean="0"/>
              <a:t>Sustainability</a:t>
            </a:r>
          </a:p>
          <a:p>
            <a:pPr marL="538163" lvl="1" indent="-179388"/>
            <a:r>
              <a:rPr lang="en-US" sz="1600" smtClean="0"/>
              <a:t>20K (X509) users at the moment but </a:t>
            </a:r>
            <a:r>
              <a:rPr lang="en-US" sz="1600" dirty="0" smtClean="0"/>
              <a:t>1.8M publicly </a:t>
            </a:r>
            <a:r>
              <a:rPr lang="en-US" sz="1600" smtClean="0"/>
              <a:t>funded researchers in Europe</a:t>
            </a:r>
            <a:endParaRPr lang="en-US" sz="1600" dirty="0" smtClean="0"/>
          </a:p>
          <a:p>
            <a:pPr marL="538163" lvl="1" indent="-179388"/>
            <a:r>
              <a:rPr lang="en-US" sz="1600" smtClean="0"/>
              <a:t>How do we engage with and support </a:t>
            </a:r>
            <a:r>
              <a:rPr lang="en-US" sz="1600" dirty="0" smtClean="0"/>
              <a:t>the long-tail </a:t>
            </a:r>
            <a:r>
              <a:rPr lang="en-US" sz="1600" smtClean="0"/>
              <a:t>of researchers?</a:t>
            </a:r>
            <a:endParaRPr lang="en-US" sz="1600" dirty="0" smtClean="0"/>
          </a:p>
          <a:p>
            <a:pPr marL="179388" indent="-179388"/>
            <a:r>
              <a:rPr lang="en-US" sz="1800" dirty="0" smtClean="0"/>
              <a:t>Technology</a:t>
            </a:r>
          </a:p>
          <a:p>
            <a:pPr marL="538163" lvl="1" indent="-179388"/>
            <a:r>
              <a:rPr lang="en-US" sz="1600" dirty="0" smtClean="0"/>
              <a:t>The 99% want other services (e.g. not jobs!)</a:t>
            </a:r>
          </a:p>
          <a:p>
            <a:pPr marL="538163" lvl="1" indent="-179388"/>
            <a:r>
              <a:rPr lang="en-US" sz="1600" dirty="0" smtClean="0"/>
              <a:t>How do we enable these services to be deployed?</a:t>
            </a:r>
          </a:p>
          <a:p>
            <a:pPr marL="179388" indent="-179388"/>
            <a:r>
              <a:rPr lang="en-US" sz="1800" smtClean="0"/>
              <a:t>Customers </a:t>
            </a:r>
            <a:r>
              <a:rPr lang="en-US" sz="1800" dirty="0" smtClean="0"/>
              <a:t>or Users?</a:t>
            </a:r>
          </a:p>
          <a:p>
            <a:pPr marL="538163" lvl="1" indent="-179388"/>
            <a:r>
              <a:rPr lang="en-US" sz="1600" dirty="0" smtClean="0"/>
              <a:t>There are integration costs…. but who pays?</a:t>
            </a:r>
          </a:p>
          <a:p>
            <a:pPr marL="538163" lvl="1" indent="-179388"/>
            <a:r>
              <a:rPr lang="en-US" sz="1600" dirty="0" smtClean="0"/>
              <a:t>PRACE &amp; XSEDE: application process provides strong ties</a:t>
            </a:r>
          </a:p>
          <a:p>
            <a:pPr marL="538163" lvl="1" indent="-179388"/>
            <a:r>
              <a:rPr lang="en-US" sz="1600" dirty="0" smtClean="0"/>
              <a:t>EGI &amp; OSG: virtual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 a barrier to strong ties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499992" y="1772816"/>
            <a:ext cx="4320480" cy="3816424"/>
            <a:chOff x="4499992" y="1340768"/>
            <a:chExt cx="4320480" cy="314686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340768"/>
              <a:ext cx="4320480" cy="3126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5"/>
            <p:cNvSpPr txBox="1"/>
            <p:nvPr/>
          </p:nvSpPr>
          <p:spPr>
            <a:xfrm>
              <a:off x="4499992" y="4127587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rgbClr val="5F5F5F"/>
                  </a:solidFill>
                  <a:latin typeface="Segoe Script" pitchFamily="34" charset="0"/>
                </a:rPr>
                <a:t>VRCs</a:t>
              </a:r>
              <a:endParaRPr lang="it-IT" sz="1600" dirty="0">
                <a:solidFill>
                  <a:srgbClr val="5F5F5F"/>
                </a:solidFill>
                <a:latin typeface="Segoe Script" pitchFamily="34" charset="0"/>
              </a:endParaRPr>
            </a:p>
          </p:txBody>
        </p:sp>
        <p:sp>
          <p:nvSpPr>
            <p:cNvPr id="10" name="CasellaDiTesto 8"/>
            <p:cNvSpPr txBox="1"/>
            <p:nvPr/>
          </p:nvSpPr>
          <p:spPr>
            <a:xfrm rot="16200000">
              <a:off x="3977641" y="2552583"/>
              <a:ext cx="1304742" cy="26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5F5F5F"/>
                  </a:solidFill>
                  <a:latin typeface="Segoe Script" pitchFamily="34" charset="0"/>
                </a:rPr>
                <a:t># of </a:t>
              </a:r>
              <a:r>
                <a:rPr lang="it-IT" sz="2400" dirty="0" err="1" smtClean="0">
                  <a:solidFill>
                    <a:srgbClr val="5F5F5F"/>
                  </a:solidFill>
                  <a:latin typeface="Segoe Script" pitchFamily="34" charset="0"/>
                </a:rPr>
                <a:t>users</a:t>
              </a:r>
              <a:endParaRPr lang="it-IT" sz="2400" dirty="0">
                <a:solidFill>
                  <a:srgbClr val="5F5F5F"/>
                </a:solidFill>
                <a:latin typeface="Segoe Script" pitchFamily="34" charset="0"/>
              </a:endParaRPr>
            </a:p>
          </p:txBody>
        </p:sp>
        <p:sp>
          <p:nvSpPr>
            <p:cNvPr id="11" name="CasellaDiTesto 5"/>
            <p:cNvSpPr txBox="1"/>
            <p:nvPr/>
          </p:nvSpPr>
          <p:spPr>
            <a:xfrm>
              <a:off x="5364088" y="414908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smtClean="0">
                  <a:solidFill>
                    <a:srgbClr val="5F5F5F"/>
                  </a:solidFill>
                  <a:latin typeface="Segoe Script" pitchFamily="34" charset="0"/>
                </a:rPr>
                <a:t>VOs</a:t>
              </a:r>
              <a:endParaRPr lang="it-IT" sz="1600" dirty="0">
                <a:solidFill>
                  <a:srgbClr val="5F5F5F"/>
                </a:solidFill>
                <a:latin typeface="Segoe Script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27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EGI’s answer: </a:t>
            </a:r>
            <a:br>
              <a:rPr lang="en-GB" sz="3600" smtClean="0"/>
            </a:br>
            <a:r>
              <a:rPr lang="en-GB" sz="3600" smtClean="0"/>
              <a:t>Platform architecture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640960" cy="4525963"/>
          </a:xfrm>
        </p:spPr>
        <p:txBody>
          <a:bodyPr/>
          <a:lstStyle/>
          <a:p>
            <a:r>
              <a:rPr lang="en-GB" smtClean="0"/>
              <a:t>Core infrastructure platform</a:t>
            </a:r>
          </a:p>
          <a:p>
            <a:pPr lvl="1"/>
            <a:r>
              <a:rPr lang="en-GB" smtClean="0"/>
              <a:t>Management and uniform delivery of services</a:t>
            </a:r>
          </a:p>
          <a:p>
            <a:r>
              <a:rPr lang="en-GB" smtClean="0"/>
              <a:t>Cloud infrastructure platform </a:t>
            </a:r>
          </a:p>
          <a:p>
            <a:pPr lvl="1"/>
            <a:r>
              <a:rPr lang="en-GB" smtClean="0"/>
              <a:t>Hosting custom technologies for communities</a:t>
            </a:r>
          </a:p>
          <a:p>
            <a:pPr lvl="2"/>
            <a:r>
              <a:rPr lang="en-GB" smtClean="0"/>
              <a:t>EGI Federated Cloud</a:t>
            </a:r>
          </a:p>
          <a:p>
            <a:r>
              <a:rPr lang="en-GB" smtClean="0"/>
              <a:t>Collaborative infrastructure platform</a:t>
            </a:r>
          </a:p>
          <a:p>
            <a:pPr lvl="1"/>
            <a:r>
              <a:rPr lang="en-GB" smtClean="0"/>
              <a:t>Visibile and reusable community solutions</a:t>
            </a:r>
          </a:p>
          <a:p>
            <a:pPr lvl="2"/>
            <a:r>
              <a:rPr lang="en-GB" smtClean="0"/>
              <a:t>EGI Applications Database, identify federations,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n 29"/>
          <p:cNvSpPr/>
          <p:nvPr/>
        </p:nvSpPr>
        <p:spPr>
          <a:xfrm>
            <a:off x="2195736" y="4581128"/>
            <a:ext cx="2304256" cy="864096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e 31"/>
          <p:cNvSpPr/>
          <p:nvPr/>
        </p:nvSpPr>
        <p:spPr>
          <a:xfrm>
            <a:off x="4610583" y="4634553"/>
            <a:ext cx="3489809" cy="1440160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platform based EGI</a:t>
            </a:r>
            <a:br>
              <a:rPr lang="en-US" sz="3600" smtClean="0"/>
            </a:br>
            <a:r>
              <a:rPr lang="en-US" sz="2400" smtClean="0"/>
              <a:t>https://documents.egi.eu/document/1094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5688" y="5570077"/>
            <a:ext cx="2144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smtClean="0"/>
              <a:t>EGI infrastructure platform</a:t>
            </a:r>
            <a:br>
              <a:rPr lang="en-GB" sz="1400" smtClean="0"/>
            </a:br>
            <a:r>
              <a:rPr lang="en-GB" sz="1400" smtClean="0"/>
              <a:t>(clusters, storage,...)</a:t>
            </a:r>
            <a:endParaRPr lang="en-GB" sz="1400"/>
          </a:p>
        </p:txBody>
      </p:sp>
      <p:sp>
        <p:nvSpPr>
          <p:cNvPr id="39" name="Pie 38"/>
          <p:cNvSpPr/>
          <p:nvPr/>
        </p:nvSpPr>
        <p:spPr>
          <a:xfrm>
            <a:off x="2517193" y="4925153"/>
            <a:ext cx="2198823" cy="1221568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ie 39"/>
          <p:cNvSpPr/>
          <p:nvPr/>
        </p:nvSpPr>
        <p:spPr>
          <a:xfrm>
            <a:off x="2517193" y="4726221"/>
            <a:ext cx="2198823" cy="1221568"/>
          </a:xfrm>
          <a:prstGeom prst="pie">
            <a:avLst>
              <a:gd name="adj1" fmla="val 739169"/>
              <a:gd name="adj2" fmla="val 19293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5733256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3</a:t>
            </a:r>
            <a:r>
              <a:rPr lang="en-GB" sz="1400" baseline="30000" smtClean="0"/>
              <a:t>rd</a:t>
            </a:r>
            <a:r>
              <a:rPr lang="en-GB" sz="1400" smtClean="0"/>
              <a:t> party platforms (dedicated or shared)</a:t>
            </a:r>
            <a:br>
              <a:rPr lang="en-GB" sz="1400" smtClean="0"/>
            </a:br>
            <a:r>
              <a:rPr lang="en-GB" sz="1400" smtClean="0"/>
              <a:t>e.g. Clusters; private grids, commercial cluds, GPUs, etc.</a:t>
            </a:r>
            <a:br>
              <a:rPr lang="en-GB" sz="1400" smtClean="0"/>
            </a:br>
            <a:endParaRPr lang="en-GB" sz="1400"/>
          </a:p>
        </p:txBody>
      </p:sp>
      <p:sp>
        <p:nvSpPr>
          <p:cNvPr id="45" name="TextBox 44"/>
          <p:cNvSpPr txBox="1"/>
          <p:nvPr/>
        </p:nvSpPr>
        <p:spPr>
          <a:xfrm>
            <a:off x="179512" y="4653137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Research facilities </a:t>
            </a:r>
            <a:br>
              <a:rPr lang="en-GB" sz="1400" smtClean="0"/>
            </a:br>
            <a:r>
              <a:rPr lang="en-GB" sz="1400" smtClean="0"/>
              <a:t>e.g. sensor networks, detectors, etc.</a:t>
            </a:r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4139952" y="4797733"/>
            <a:ext cx="288032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SW</a:t>
            </a:r>
            <a:endParaRPr lang="en-GB" sz="900" b="1"/>
          </a:p>
        </p:txBody>
      </p:sp>
      <p:sp>
        <p:nvSpPr>
          <p:cNvPr id="53" name="Rectangle 52"/>
          <p:cNvSpPr/>
          <p:nvPr/>
        </p:nvSpPr>
        <p:spPr>
          <a:xfrm>
            <a:off x="3275856" y="4725725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VM</a:t>
            </a:r>
            <a:endParaRPr lang="en-GB" sz="900"/>
          </a:p>
        </p:txBody>
      </p:sp>
      <p:sp>
        <p:nvSpPr>
          <p:cNvPr id="61" name="Rectangle 60"/>
          <p:cNvSpPr/>
          <p:nvPr/>
        </p:nvSpPr>
        <p:spPr>
          <a:xfrm>
            <a:off x="3707904" y="4797153"/>
            <a:ext cx="288032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 smtClean="0"/>
              <a:t>DB</a:t>
            </a:r>
            <a:endParaRPr lang="en-GB" sz="900" b="1"/>
          </a:p>
        </p:txBody>
      </p:sp>
      <p:sp>
        <p:nvSpPr>
          <p:cNvPr id="28" name="TextBox 27"/>
          <p:cNvSpPr txBox="1"/>
          <p:nvPr/>
        </p:nvSpPr>
        <p:spPr>
          <a:xfrm>
            <a:off x="5192664" y="1268761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Research Communities</a:t>
            </a:r>
            <a:endParaRPr lang="en-GB"/>
          </a:p>
        </p:txBody>
      </p:sp>
      <p:sp>
        <p:nvSpPr>
          <p:cNvPr id="3" name="Pie 2"/>
          <p:cNvSpPr/>
          <p:nvPr/>
        </p:nvSpPr>
        <p:spPr>
          <a:xfrm>
            <a:off x="4610583" y="4418529"/>
            <a:ext cx="3489809" cy="1440160"/>
          </a:xfrm>
          <a:prstGeom prst="pie">
            <a:avLst>
              <a:gd name="adj1" fmla="val 739169"/>
              <a:gd name="adj2" fmla="val 17998365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6876256" y="4509120"/>
            <a:ext cx="1008112" cy="720080"/>
          </a:xfrm>
          <a:prstGeom prst="can">
            <a:avLst>
              <a:gd name="adj" fmla="val 1440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Grid middleware services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98" y="4993431"/>
            <a:ext cx="2365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bg1"/>
                </a:solidFill>
              </a:rPr>
              <a:t>Cloud infrastructure platform</a:t>
            </a:r>
            <a:br>
              <a:rPr lang="en-GB" sz="1400" b="1" smtClean="0">
                <a:solidFill>
                  <a:schemeClr val="bg1"/>
                </a:solidFill>
              </a:rPr>
            </a:br>
            <a:r>
              <a:rPr lang="en-GB" sz="1100" b="1" smtClean="0">
                <a:solidFill>
                  <a:schemeClr val="bg1"/>
                </a:solidFill>
              </a:rPr>
              <a:t>(EGI Federated Cloud)</a:t>
            </a:r>
            <a:endParaRPr lang="en-GB" sz="1100" b="1">
              <a:solidFill>
                <a:schemeClr val="bg1"/>
              </a:solidFill>
            </a:endParaRPr>
          </a:p>
        </p:txBody>
      </p:sp>
      <p:pic>
        <p:nvPicPr>
          <p:cNvPr id="5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60" y="1052736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eft Arrow 58"/>
          <p:cNvSpPr/>
          <p:nvPr/>
        </p:nvSpPr>
        <p:spPr>
          <a:xfrm rot="16200000">
            <a:off x="4534071" y="1588361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88024" y="4580547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41" name="Rectangle 40"/>
          <p:cNvSpPr/>
          <p:nvPr/>
        </p:nvSpPr>
        <p:spPr>
          <a:xfrm>
            <a:off x="5148064" y="4437112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43" name="Rectangle 42"/>
          <p:cNvSpPr/>
          <p:nvPr/>
        </p:nvSpPr>
        <p:spPr>
          <a:xfrm>
            <a:off x="5292080" y="4653136"/>
            <a:ext cx="1008112" cy="288613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smtClean="0"/>
              <a:t>Virtual machine</a:t>
            </a:r>
            <a:endParaRPr lang="en-GB" sz="1050"/>
          </a:p>
        </p:txBody>
      </p:sp>
      <p:sp>
        <p:nvSpPr>
          <p:cNvPr id="35" name="Rectangle 34"/>
          <p:cNvSpPr/>
          <p:nvPr/>
        </p:nvSpPr>
        <p:spPr>
          <a:xfrm>
            <a:off x="7020272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6" name="Rectangle 35"/>
          <p:cNvSpPr/>
          <p:nvPr/>
        </p:nvSpPr>
        <p:spPr>
          <a:xfrm>
            <a:off x="7236296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7" name="Rectangle 36"/>
          <p:cNvSpPr/>
          <p:nvPr/>
        </p:nvSpPr>
        <p:spPr>
          <a:xfrm>
            <a:off x="7452320" y="4293096"/>
            <a:ext cx="288032" cy="288032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job</a:t>
            </a:r>
            <a:endParaRPr lang="en-GB" sz="900"/>
          </a:p>
        </p:txBody>
      </p:sp>
      <p:sp>
        <p:nvSpPr>
          <p:cNvPr id="31" name="Rectangular Callout 30"/>
          <p:cNvSpPr/>
          <p:nvPr/>
        </p:nvSpPr>
        <p:spPr>
          <a:xfrm>
            <a:off x="6732240" y="3140968"/>
            <a:ext cx="2016224" cy="864096"/>
          </a:xfrm>
          <a:prstGeom prst="wedgeRectCallout">
            <a:avLst>
              <a:gd name="adj1" fmla="val 1471"/>
              <a:gd name="adj2" fmla="val 1087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‘Grid mw’ EGI: batch processing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>
            <a:off x="6228184" y="2564904"/>
            <a:ext cx="432048" cy="2302184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Collaborative platform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3203848" y="1988840"/>
            <a:ext cx="3240360" cy="3456384"/>
          </a:xfrm>
          <a:prstGeom prst="can">
            <a:avLst>
              <a:gd name="adj" fmla="val 9162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r>
              <a:rPr lang="en-US" sz="4000" b="1" smtClean="0">
                <a:solidFill>
                  <a:schemeClr val="tx1"/>
                </a:solidFill>
              </a:rPr>
              <a:t>Virtual Research Environment</a:t>
            </a: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  <a:p>
            <a:pPr algn="ctr"/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971600" y="3212976"/>
            <a:ext cx="2016224" cy="1080120"/>
          </a:xfrm>
          <a:prstGeom prst="wedgeRectCallout">
            <a:avLst>
              <a:gd name="adj1" fmla="val 149745"/>
              <a:gd name="adj2" fmla="val 702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‘Cloud’ EGI: 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applications in 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Virtual Machines</a:t>
            </a:r>
            <a:endParaRPr lang="en-GB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0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 animBg="1"/>
      <p:bldP spid="42" grpId="0"/>
      <p:bldP spid="45" grpId="0"/>
      <p:bldP spid="51" grpId="0" animBg="1"/>
      <p:bldP spid="53" grpId="0" animBg="1"/>
      <p:bldP spid="61" grpId="0" animBg="1"/>
      <p:bldP spid="3" grpId="0" animBg="1"/>
      <p:bldP spid="57" grpId="0"/>
      <p:bldP spid="38" grpId="0" animBg="1"/>
      <p:bldP spid="41" grpId="0" animBg="1"/>
      <p:bldP spid="43" grpId="0" animBg="1"/>
      <p:bldP spid="44" grpId="0" animBg="1"/>
      <p:bldP spid="34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44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11" y="1556792"/>
            <a:ext cx="1173656" cy="1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latin typeface="Arial" charset="0"/>
              </a:rPr>
              <a:t>AAI in the EGI cloud</a:t>
            </a:r>
            <a:endParaRPr lang="en-GB" sz="3600">
              <a:latin typeface="Arial" charset="0"/>
            </a:endParaRP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78" name="Rectangle 58"/>
          <p:cNvSpPr>
            <a:spLocks noChangeArrowheads="1"/>
          </p:cNvSpPr>
          <p:nvPr/>
        </p:nvSpPr>
        <p:spPr bwMode="auto">
          <a:xfrm rot="-5400000">
            <a:off x="8638868" y="4931152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smtClean="0"/>
              <a:t>IaaS</a:t>
            </a:r>
            <a:endParaRPr lang="en-GB" sz="1800" dirty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331640" y="4365104"/>
            <a:ext cx="2304033" cy="1575321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62" name="Rectangle 61"/>
            <p:cNvSpPr/>
            <p:nvPr/>
          </p:nvSpPr>
          <p:spPr>
            <a:xfrm>
              <a:off x="1835696" y="4005064"/>
              <a:ext cx="3024336" cy="1296145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smtClean="0">
                  <a:solidFill>
                    <a:srgbClr val="000000"/>
                  </a:solidFill>
                </a:rPr>
                <a:t>Institutional cloud</a:t>
              </a:r>
              <a:endParaRPr lang="en-GB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VM </a:t>
              </a:r>
              <a:r>
                <a:rPr lang="en-GB" sz="1000" dirty="0" err="1">
                  <a:solidFill>
                    <a:srgbClr val="000000"/>
                  </a:solidFill>
                </a:rPr>
                <a:t>Mgmt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Data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Information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800" dirty="0">
                  <a:solidFill>
                    <a:srgbClr val="000000"/>
                  </a:solidFill>
                </a:rPr>
                <a:t>Monitoring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800" dirty="0">
                  <a:solidFill>
                    <a:srgbClr val="000000"/>
                  </a:solidFill>
                </a:rPr>
                <a:t>Accounting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dirty="0">
                  <a:solidFill>
                    <a:srgbClr val="000000"/>
                  </a:solidFill>
                </a:rPr>
                <a:t>Notification</a:t>
              </a:r>
              <a:endParaRPr lang="en-GB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 bwMode="auto">
          <a:xfrm>
            <a:off x="1187624" y="5940152"/>
            <a:ext cx="7488832" cy="2251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</a:rPr>
              <a:t>EGI-wide message bus</a:t>
            </a: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6588224" y="4365104"/>
            <a:ext cx="2033836" cy="1575048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104" name="Rectangle 103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smtClean="0">
                  <a:solidFill>
                    <a:srgbClr val="000000"/>
                  </a:solidFill>
                </a:rPr>
                <a:t>Commercial cloud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07633" y="3861048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VM </a:t>
              </a:r>
              <a:r>
                <a:rPr lang="en-GB" sz="900" dirty="0" err="1">
                  <a:solidFill>
                    <a:srgbClr val="000000"/>
                  </a:solidFill>
                </a:rPr>
                <a:t>Mgmt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14745" y="3861048"/>
              <a:ext cx="866238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Data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24856" y="3861048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Information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07633" y="5157192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600" dirty="0">
                  <a:solidFill>
                    <a:srgbClr val="000000"/>
                  </a:solidFill>
                </a:rPr>
                <a:t>Monitoring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914745" y="5157192"/>
              <a:ext cx="866238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600" dirty="0">
                  <a:solidFill>
                    <a:srgbClr val="000000"/>
                  </a:solidFill>
                </a:rPr>
                <a:t>Accounting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24856" y="5157192"/>
              <a:ext cx="863239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600" dirty="0">
                  <a:solidFill>
                    <a:srgbClr val="000000"/>
                  </a:solidFill>
                </a:rPr>
                <a:t>Notification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cxnSp>
          <p:nvCxnSpPr>
            <p:cNvPr id="111" name="Straight Arrow Connector 110"/>
            <p:cNvCxnSpPr>
              <a:stCxn id="110" idx="2"/>
            </p:cNvCxnSpPr>
            <p:nvPr/>
          </p:nvCxnSpPr>
          <p:spPr>
            <a:xfrm>
              <a:off x="43564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349363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3392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43564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3349363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23392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30237" y="980728"/>
            <a:ext cx="695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/>
              <a:t>Personalised environments for individual research communities</a:t>
            </a:r>
          </a:p>
          <a:p>
            <a:pPr algn="ctr" eaLnBrk="1" hangingPunct="1"/>
            <a:r>
              <a:rPr lang="en-GB" sz="2000" b="1" dirty="0"/>
              <a:t> in the European Research Area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923928" y="4365104"/>
            <a:ext cx="2304033" cy="1575321"/>
            <a:chOff x="1835696" y="3573016"/>
            <a:chExt cx="3024336" cy="2160240"/>
          </a:xfrm>
          <a:solidFill>
            <a:schemeClr val="accent1"/>
          </a:solidFill>
        </p:grpSpPr>
        <p:sp>
          <p:nvSpPr>
            <p:cNvPr id="126" name="Rectangle 12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b="1" smtClean="0">
                  <a:solidFill>
                    <a:srgbClr val="000000"/>
                  </a:solidFill>
                </a:rPr>
                <a:t>NGI cloud</a:t>
              </a:r>
              <a:endParaRPr lang="en-GB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050" dirty="0">
                  <a:solidFill>
                    <a:srgbClr val="000000"/>
                  </a:solidFill>
                </a:rPr>
                <a:t>VM </a:t>
              </a:r>
              <a:r>
                <a:rPr lang="en-GB" sz="1050" dirty="0" err="1">
                  <a:solidFill>
                    <a:srgbClr val="000000"/>
                  </a:solidFill>
                </a:rPr>
                <a:t>Mgmt</a:t>
              </a:r>
              <a:endParaRPr lang="en-GB" sz="105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Data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0000"/>
                  </a:solidFill>
                </a:rPr>
                <a:t>Information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800" dirty="0">
                  <a:solidFill>
                    <a:srgbClr val="000000"/>
                  </a:solidFill>
                </a:rPr>
                <a:t>Monitoring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800" dirty="0">
                  <a:solidFill>
                    <a:srgbClr val="000000"/>
                  </a:solidFill>
                </a:rPr>
                <a:t>Accounting</a:t>
              </a:r>
              <a:endParaRPr lang="en-GB" sz="70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grpFill/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700" dirty="0">
                  <a:solidFill>
                    <a:srgbClr val="000000"/>
                  </a:solidFill>
                </a:rPr>
                <a:t>Notification</a:t>
              </a:r>
              <a:endParaRPr lang="en-GB" sz="600" dirty="0">
                <a:solidFill>
                  <a:srgbClr val="000000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32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grpFill/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43"/>
          <p:cNvSpPr>
            <a:spLocks noChangeArrowheads="1"/>
          </p:cNvSpPr>
          <p:nvPr/>
        </p:nvSpPr>
        <p:spPr bwMode="auto">
          <a:xfrm rot="-5400000">
            <a:off x="8574633" y="3547021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PaaS</a:t>
            </a:r>
          </a:p>
        </p:txBody>
      </p:sp>
      <p:sp>
        <p:nvSpPr>
          <p:cNvPr id="142" name="Rectangle 122"/>
          <p:cNvSpPr>
            <a:spLocks noChangeArrowheads="1"/>
          </p:cNvSpPr>
          <p:nvPr/>
        </p:nvSpPr>
        <p:spPr bwMode="auto">
          <a:xfrm rot="-5400000">
            <a:off x="8624639" y="2581027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SaaS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V="1">
            <a:off x="8774188" y="2492896"/>
            <a:ext cx="0" cy="194421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 bwMode="auto">
          <a:xfrm>
            <a:off x="1403648" y="2627620"/>
            <a:ext cx="2016224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 specific services</a:t>
            </a:r>
            <a:endParaRPr lang="en-GB" sz="1800" dirty="0"/>
          </a:p>
        </p:txBody>
      </p:sp>
      <p:sp>
        <p:nvSpPr>
          <p:cNvPr id="154" name="TextBox 153"/>
          <p:cNvSpPr txBox="1"/>
          <p:nvPr/>
        </p:nvSpPr>
        <p:spPr bwMode="auto">
          <a:xfrm>
            <a:off x="1403648" y="2636912"/>
            <a:ext cx="4680520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2520000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</a:t>
            </a:r>
            <a:br>
              <a:rPr lang="en-GB" sz="1800" smtClean="0"/>
            </a:br>
            <a:r>
              <a:rPr lang="en-GB" sz="1800" smtClean="0"/>
              <a:t>specific services</a:t>
            </a:r>
            <a:endParaRPr lang="en-GB" sz="1800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1403648" y="2636912"/>
            <a:ext cx="7200800" cy="15934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rIns="4752000" anchor="ctr" anchorCtr="0">
            <a:noAutofit/>
          </a:bodyPr>
          <a:lstStyle/>
          <a:p>
            <a:pPr algn="ctr">
              <a:defRPr/>
            </a:pPr>
            <a:r>
              <a:rPr lang="en-GB" sz="1800" smtClean="0"/>
              <a:t>Project/community</a:t>
            </a:r>
            <a:br>
              <a:rPr lang="en-GB" sz="1800" smtClean="0"/>
            </a:br>
            <a:r>
              <a:rPr lang="en-GB" sz="1800" smtClean="0"/>
              <a:t>specific services</a:t>
            </a:r>
            <a:endParaRPr lang="en-GB" sz="1800" dirty="0"/>
          </a:p>
        </p:txBody>
      </p:sp>
      <p:sp>
        <p:nvSpPr>
          <p:cNvPr id="77" name="TextBox 76"/>
          <p:cNvSpPr txBox="1"/>
          <p:nvPr/>
        </p:nvSpPr>
        <p:spPr>
          <a:xfrm>
            <a:off x="107504" y="3030051"/>
            <a:ext cx="1152815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2400" b="1" smtClean="0">
                <a:solidFill>
                  <a:srgbClr val="FF0000"/>
                </a:solidFill>
              </a:rPr>
              <a:t>Custom</a:t>
            </a:r>
          </a:p>
          <a:p>
            <a:pPr algn="ctr"/>
            <a:r>
              <a:rPr lang="en-GB" sz="2400" b="1" smtClean="0">
                <a:solidFill>
                  <a:srgbClr val="FF0000"/>
                </a:solidFill>
              </a:rPr>
              <a:t>AAI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1520" y="4758243"/>
            <a:ext cx="902811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2400" b="1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GB" sz="2400" b="1" smtClean="0">
                <a:solidFill>
                  <a:srgbClr val="FF0000"/>
                </a:solidFill>
              </a:rPr>
              <a:t>AAI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3995936" y="2564904"/>
            <a:ext cx="2448272" cy="1512168"/>
          </a:xfrm>
          <a:prstGeom prst="wedgeRectCallout">
            <a:avLst>
              <a:gd name="adj1" fmla="val -2990"/>
              <a:gd name="adj2" fmla="val 1085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rgbClr val="FF0000"/>
                </a:solidFill>
              </a:rPr>
              <a:t>Sites are already available for scientific use cases</a:t>
            </a:r>
            <a:endParaRPr lang="en-GB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4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75" grpId="0" animBg="1"/>
      <p:bldP spid="77" grpId="0"/>
      <p:bldP spid="78" grpId="0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FedCloud - timeline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525963"/>
          </a:xfrm>
        </p:spPr>
        <p:txBody>
          <a:bodyPr/>
          <a:lstStyle/>
          <a:p>
            <a:r>
              <a:rPr lang="en-GB" sz="2400" smtClean="0"/>
              <a:t>Sept 2011 – March 2013: Federated Cloud Task Force</a:t>
            </a:r>
            <a:br>
              <a:rPr lang="en-GB" sz="2400" smtClean="0"/>
            </a:br>
            <a:r>
              <a:rPr lang="en-GB" sz="1800" smtClean="0">
                <a:hlinkClick r:id="rId2"/>
              </a:rPr>
              <a:t>https://wiki.egi.eu/wiki/Fedcloud-tf:FederatedCloudsTaskForce</a:t>
            </a:r>
            <a:r>
              <a:rPr lang="en-GB" sz="2000" smtClean="0"/>
              <a:t> </a:t>
            </a:r>
          </a:p>
          <a:p>
            <a:pPr lvl="1"/>
            <a:r>
              <a:rPr lang="en-GB" sz="2000" smtClean="0"/>
              <a:t>Write a blueprint document</a:t>
            </a:r>
          </a:p>
          <a:p>
            <a:pPr lvl="1"/>
            <a:r>
              <a:rPr lang="en-GB" sz="2000" smtClean="0"/>
              <a:t>Deploy a testbed</a:t>
            </a:r>
          </a:p>
          <a:p>
            <a:pPr lvl="1"/>
            <a:r>
              <a:rPr lang="en-GB" sz="2000" smtClean="0"/>
              <a:t>Identify issues from non-technical/non-user areas </a:t>
            </a:r>
            <a:br>
              <a:rPr lang="en-GB" sz="2000" smtClean="0"/>
            </a:br>
            <a:r>
              <a:rPr lang="en-GB" sz="2000" smtClean="0"/>
              <a:t>(policy, operations, dissemination)</a:t>
            </a:r>
          </a:p>
          <a:p>
            <a:r>
              <a:rPr lang="en-GB" sz="2400" smtClean="0"/>
              <a:t>August 2012 – March 2013: Pilot use cases</a:t>
            </a:r>
            <a:br>
              <a:rPr lang="en-GB" sz="2400" smtClean="0"/>
            </a:br>
            <a:r>
              <a:rPr lang="en-GB" sz="1800" smtClean="0">
                <a:hlinkClick r:id="rId3"/>
              </a:rPr>
              <a:t>http://go.egi.eu/cloud</a:t>
            </a:r>
            <a:r>
              <a:rPr lang="en-GB" sz="1800" smtClean="0"/>
              <a:t> </a:t>
            </a:r>
            <a:endParaRPr lang="en-GB" sz="2400" smtClean="0"/>
          </a:p>
          <a:p>
            <a:pPr lvl="1"/>
            <a:r>
              <a:rPr lang="en-GB" sz="2000" smtClean="0"/>
              <a:t>Support early adopters using the testbed</a:t>
            </a:r>
          </a:p>
          <a:p>
            <a:pPr lvl="1"/>
            <a:r>
              <a:rPr lang="en-GB" sz="2000" smtClean="0"/>
              <a:t>Collect and investigate requirements from early adopters</a:t>
            </a:r>
          </a:p>
          <a:p>
            <a:pPr lvl="1"/>
            <a:r>
              <a:rPr lang="en-GB" sz="2000" smtClean="0"/>
              <a:t>Establish processes and tools for user-facing services</a:t>
            </a:r>
          </a:p>
          <a:p>
            <a:r>
              <a:rPr lang="en-GB" sz="2400" smtClean="0"/>
              <a:t>Replacing X509 with FIM at the IaaS level?</a:t>
            </a:r>
          </a:p>
          <a:p>
            <a:pPr lvl="1"/>
            <a:r>
              <a:rPr lang="en-GB" sz="2000" smtClean="0"/>
              <a:t>Collaboration with the Contrail project (Oct 2010 – Sep 2013) </a:t>
            </a:r>
            <a:r>
              <a:rPr lang="en-GB" sz="1800" smtClean="0">
                <a:hlinkClick r:id="rId4"/>
              </a:rPr>
              <a:t>http://contrail-project.eu</a:t>
            </a:r>
            <a:r>
              <a:rPr lang="en-GB" sz="180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smtClean="0"/>
              <a:t>EGI’s requirements for a generic AAI: </a:t>
            </a:r>
            <a:r>
              <a:rPr lang="en-GB" sz="1800" smtClean="0">
                <a:solidFill>
                  <a:srgbClr val="009900"/>
                </a:solidFill>
              </a:rPr>
              <a:t>Geographical coverage, science discipline coverage, scalability, robustness, simplicity, sustainability, compatibility with EGI platforms. </a:t>
            </a:r>
            <a:endParaRPr lang="en-GB" sz="180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en-GB" sz="800" smtClean="0"/>
          </a:p>
          <a:p>
            <a:pPr indent="-252413"/>
            <a:r>
              <a:rPr lang="en-GB" sz="2000" smtClean="0"/>
              <a:t>X509 certificates is not perfect, but NGIs ‘got used to it’</a:t>
            </a:r>
          </a:p>
          <a:p>
            <a:pPr lvl="1" indent="-252413"/>
            <a:r>
              <a:rPr lang="en-GB" sz="1600" smtClean="0"/>
              <a:t>FIM-X509 bridges &amp; portal </a:t>
            </a:r>
            <a:r>
              <a:rPr lang="en-GB" sz="1600" smtClean="0"/>
              <a:t>frameworks</a:t>
            </a:r>
            <a:endParaRPr lang="en-GB" sz="160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-252413"/>
            <a:r>
              <a:rPr lang="en-GB" sz="2000" smtClean="0"/>
              <a:t>FIM is gaining momentum</a:t>
            </a:r>
          </a:p>
          <a:p>
            <a:pPr lvl="1"/>
            <a:r>
              <a:rPr lang="en-GB" sz="1800" smtClean="0"/>
              <a:t>GrIDP federation</a:t>
            </a:r>
          </a:p>
          <a:p>
            <a:pPr lvl="1"/>
            <a:r>
              <a:rPr lang="en-GB" sz="1800" smtClean="0"/>
              <a:t>Grid portals and VOs for NREN, and for OpenId federations</a:t>
            </a:r>
          </a:p>
          <a:p>
            <a:pPr lvl="1"/>
            <a:r>
              <a:rPr lang="en-GB" sz="1800" smtClean="0"/>
              <a:t>Contrail FIM solution into the EGI Fed cloud</a:t>
            </a:r>
          </a:p>
          <a:p>
            <a:pPr marL="358775" indent="-269875"/>
            <a:r>
              <a:rPr lang="en-GB" sz="2000" smtClean="0">
                <a:solidFill>
                  <a:srgbClr val="FF0000"/>
                </a:solidFill>
              </a:rPr>
              <a:t>Open questions</a:t>
            </a:r>
          </a:p>
          <a:p>
            <a:pPr lvl="1"/>
            <a:r>
              <a:rPr lang="en-GB" sz="1800" smtClean="0">
                <a:solidFill>
                  <a:srgbClr val="FF0000"/>
                </a:solidFill>
              </a:rPr>
              <a:t>Community federations (e.g. ELIXIR) </a:t>
            </a:r>
            <a:r>
              <a:rPr lang="en-GB" sz="1800" smtClean="0">
                <a:solidFill>
                  <a:srgbClr val="FF0000"/>
                </a:solidFill>
                <a:sym typeface="Wingdings" pitchFamily="2" charset="2"/>
              </a:rPr>
              <a:t> NREN/NGI </a:t>
            </a:r>
            <a:r>
              <a:rPr lang="en-GB" sz="1800" smtClean="0">
                <a:solidFill>
                  <a:srgbClr val="FF0000"/>
                </a:solidFill>
                <a:sym typeface="Wingdings" pitchFamily="2" charset="2"/>
              </a:rPr>
              <a:t>federations ?</a:t>
            </a:r>
          </a:p>
          <a:p>
            <a:pPr lvl="1"/>
            <a:r>
              <a:rPr lang="en-GB" sz="1800" smtClean="0">
                <a:solidFill>
                  <a:srgbClr val="FF0000"/>
                </a:solidFill>
              </a:rPr>
              <a:t>How </a:t>
            </a:r>
            <a:r>
              <a:rPr lang="en-GB" sz="1800" smtClean="0">
                <a:solidFill>
                  <a:srgbClr val="FF0000"/>
                </a:solidFill>
              </a:rPr>
              <a:t>could EGI and the NGIs best support </a:t>
            </a:r>
            <a:r>
              <a:rPr lang="en-GB" sz="1800" smtClean="0">
                <a:solidFill>
                  <a:srgbClr val="FF0000"/>
                </a:solidFill>
              </a:rPr>
              <a:t>federations? E.g.</a:t>
            </a:r>
          </a:p>
          <a:p>
            <a:pPr lvl="2"/>
            <a:r>
              <a:rPr lang="en-GB" sz="1400" smtClean="0">
                <a:solidFill>
                  <a:srgbClr val="FF0000"/>
                </a:solidFill>
              </a:rPr>
              <a:t>A global SLCS by NGI/NREN? </a:t>
            </a:r>
          </a:p>
          <a:p>
            <a:pPr lvl="2"/>
            <a:r>
              <a:rPr lang="en-GB" sz="1400" smtClean="0">
                <a:solidFill>
                  <a:srgbClr val="FF0000"/>
                </a:solidFill>
              </a:rPr>
              <a:t>EGI </a:t>
            </a:r>
            <a:r>
              <a:rPr lang="en-GB" sz="1400" smtClean="0">
                <a:solidFill>
                  <a:srgbClr val="FF0000"/>
                </a:solidFill>
              </a:rPr>
              <a:t>Attribute service?, Training events?, Outreach? </a:t>
            </a:r>
            <a:endParaRPr lang="en-GB" sz="1400" smtClean="0">
              <a:solidFill>
                <a:srgbClr val="FF0000"/>
              </a:solidFill>
            </a:endParaRPr>
          </a:p>
          <a:p>
            <a:pPr lvl="1"/>
            <a:r>
              <a:rPr lang="en-GB" sz="1800" smtClean="0">
                <a:solidFill>
                  <a:srgbClr val="FF0000"/>
                </a:solidFill>
              </a:rPr>
              <a:t>Tracking users</a:t>
            </a:r>
            <a:r>
              <a:rPr lang="en-GB" sz="1800" smtClean="0">
                <a:solidFill>
                  <a:srgbClr val="FF0000"/>
                </a:solidFill>
              </a:rPr>
              <a:t>: </a:t>
            </a:r>
            <a:r>
              <a:rPr lang="en-GB" sz="1800" smtClean="0">
                <a:solidFill>
                  <a:srgbClr val="FF0000"/>
                </a:solidFill>
              </a:rPr>
              <a:t>VO </a:t>
            </a:r>
            <a:r>
              <a:rPr lang="en-GB" sz="1800" smtClean="0">
                <a:solidFill>
                  <a:srgbClr val="FF0000"/>
                </a:solidFill>
                <a:sym typeface="Wingdings" pitchFamily="2" charset="2"/>
              </a:rPr>
              <a:t></a:t>
            </a:r>
            <a:r>
              <a:rPr lang="en-GB" sz="1800" smtClean="0">
                <a:solidFill>
                  <a:srgbClr val="FF0000"/>
                </a:solidFill>
              </a:rPr>
              <a:t> </a:t>
            </a:r>
            <a:r>
              <a:rPr lang="en-GB" sz="1800" smtClean="0">
                <a:solidFill>
                  <a:srgbClr val="FF0000"/>
                </a:solidFill>
              </a:rPr>
              <a:t>FIM </a:t>
            </a:r>
            <a:r>
              <a:rPr lang="en-GB" sz="1800" smtClean="0">
                <a:solidFill>
                  <a:srgbClr val="FF0000"/>
                </a:solidFill>
              </a:rPr>
              <a:t>accounting at the infrastructure level</a:t>
            </a:r>
            <a:endParaRPr lang="en-GB" sz="180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7200800" cy="1470025"/>
          </a:xfrm>
        </p:spPr>
        <p:txBody>
          <a:bodyPr/>
          <a:lstStyle/>
          <a:p>
            <a:r>
              <a:rPr lang="en-GB" sz="6000" smtClean="0"/>
              <a:t>Questions</a:t>
            </a:r>
            <a:endParaRPr lang="en-GB" sz="6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Poster of the Technical Forum 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8254"/>
            <a:ext cx="2232248" cy="3314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2780928"/>
            <a:ext cx="456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EGI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Technical 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Forum </a:t>
            </a:r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2012,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+mj-lt"/>
              <a:cs typeface="Miriam Fixed" pitchFamily="49" charset="-79"/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Prague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, 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Czech </a:t>
            </a:r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Republic, </a:t>
            </a:r>
            <a:r>
              <a:rPr lang="en-GB" sz="200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17–21 </a:t>
            </a:r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September</a:t>
            </a:r>
          </a:p>
          <a:p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  <a:hlinkClick r:id="rId3"/>
              </a:rPr>
              <a:t>http://tf12.egi.eu</a:t>
            </a:r>
            <a:r>
              <a:rPr lang="en-GB" sz="2000" smtClean="0">
                <a:solidFill>
                  <a:schemeClr val="tx2">
                    <a:lumMod val="75000"/>
                  </a:schemeClr>
                </a:solidFill>
                <a:latin typeface="+mj-lt"/>
                <a:cs typeface="Miriam Fixed" pitchFamily="49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059832" y="3206228"/>
            <a:ext cx="5112568" cy="3319115"/>
            <a:chOff x="3208450" y="3206229"/>
            <a:chExt cx="4816518" cy="2988798"/>
          </a:xfrm>
        </p:grpSpPr>
        <p:sp>
          <p:nvSpPr>
            <p:cNvPr id="42" name="TextBox 41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43" name="Oval 42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EGI Ecosystem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Public Funding </a:t>
            </a:r>
            <a:r>
              <a:rPr lang="en-US" sz="1400" b="1" dirty="0" smtClean="0">
                <a:solidFill>
                  <a:srgbClr val="000000"/>
                </a:solidFill>
              </a:rPr>
              <a:t>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376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smtClean="0">
                <a:solidFill>
                  <a:srgbClr val="000000"/>
                </a:solidFill>
              </a:rPr>
              <a:t>Resource &amp; service </a:t>
            </a:r>
            <a:r>
              <a:rPr lang="en-US" b="1" dirty="0" smtClean="0">
                <a:solidFill>
                  <a:srgbClr val="000000"/>
                </a:solidFill>
              </a:rPr>
              <a:t>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401112"/>
            <a:ext cx="1728190" cy="324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>
                <a:solidFill>
                  <a:prstClr val="white"/>
                </a:solidFill>
              </a:rPr>
              <a:t>EGI.eu foundation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5896" y="4797152"/>
            <a:ext cx="187220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white"/>
                </a:solidFill>
              </a:rPr>
              <a:t>National Grid Infrastructures (NGIs) ~45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1216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prstClr val="white"/>
                </a:solidFill>
              </a:rPr>
              <a:t>Grid middleware software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517232"/>
            <a:ext cx="172819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prstClr val="white"/>
                </a:solidFill>
              </a:rPr>
              <a:t>Cloud  provider software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75397" y="4345359"/>
            <a:ext cx="147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 + </a:t>
            </a:r>
            <a:b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1052736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smtClean="0"/>
              <a:t>VRC: Virtual Research Community</a:t>
            </a:r>
          </a:p>
          <a:p>
            <a:pPr algn="r"/>
            <a:r>
              <a:rPr lang="en-GB" sz="1400" smtClean="0"/>
              <a:t>VO: Virtual Organisation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EGI’s </a:t>
            </a:r>
            <a:r>
              <a:rPr lang="en-US" sz="3200" smtClean="0"/>
              <a:t>Strategic Focus</a:t>
            </a:r>
            <a:br>
              <a:rPr lang="en-US" sz="3200" smtClean="0"/>
            </a:br>
            <a:r>
              <a:rPr lang="en-US" sz="3200" smtClean="0"/>
              <a:t> http://go.egi.eu/EGI2020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76" y="1296144"/>
            <a:ext cx="8532812" cy="4797152"/>
          </a:xfrm>
        </p:spPr>
        <p:txBody>
          <a:bodyPr>
            <a:normAutofit/>
          </a:bodyPr>
          <a:lstStyle/>
          <a:p>
            <a:r>
              <a:rPr lang="en-US" sz="2800" smtClean="0"/>
              <a:t>Operational </a:t>
            </a:r>
            <a:r>
              <a:rPr lang="en-US" sz="2800" dirty="0" smtClean="0"/>
              <a:t>Infrastructure</a:t>
            </a:r>
          </a:p>
          <a:p>
            <a:pPr lvl="1"/>
            <a:r>
              <a:rPr lang="en-US" sz="2400" dirty="0" smtClean="0"/>
              <a:t>Operate a European wide infrastructure</a:t>
            </a:r>
          </a:p>
          <a:p>
            <a:pPr lvl="1"/>
            <a:r>
              <a:rPr lang="en-US" sz="2400" dirty="0" smtClean="0"/>
              <a:t>Offer its use to other research infrastructures</a:t>
            </a:r>
          </a:p>
          <a:p>
            <a:pPr lvl="1"/>
            <a:r>
              <a:rPr lang="en-US" sz="2400" dirty="0" smtClean="0"/>
              <a:t>Build a federated </a:t>
            </a:r>
            <a:r>
              <a:rPr lang="en-US" sz="2400" smtClean="0"/>
              <a:t>cloud environment</a:t>
            </a:r>
            <a:endParaRPr lang="en-US" sz="2400" dirty="0" smtClean="0"/>
          </a:p>
          <a:p>
            <a:r>
              <a:rPr lang="en-US" sz="2800" smtClean="0"/>
              <a:t>Community &amp; Coordination</a:t>
            </a:r>
          </a:p>
          <a:p>
            <a:pPr lvl="1"/>
            <a:r>
              <a:rPr lang="en-US" sz="2400" smtClean="0"/>
              <a:t>Community building through events</a:t>
            </a:r>
          </a:p>
          <a:p>
            <a:pPr lvl="1"/>
            <a:r>
              <a:rPr lang="en-US" sz="2400" smtClean="0"/>
              <a:t>Community networking through the NGIs</a:t>
            </a:r>
          </a:p>
          <a:p>
            <a:r>
              <a:rPr lang="en-US" sz="2800" smtClean="0"/>
              <a:t>Virtual Research Environments (VREs)</a:t>
            </a:r>
          </a:p>
          <a:p>
            <a:pPr lvl="1"/>
            <a:r>
              <a:rPr lang="en-US" sz="2400" smtClean="0"/>
              <a:t>Support the development, integration &amp; operation of </a:t>
            </a:r>
            <a:br>
              <a:rPr lang="en-US" sz="2400" smtClean="0"/>
            </a:br>
            <a:r>
              <a:rPr lang="en-US" sz="2400" smtClean="0"/>
              <a:t>community/project/domain specific services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Installed capacity (Apr ‘12)</a:t>
            </a:r>
            <a:endParaRPr lang="en-GB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325" y="1484784"/>
            <a:ext cx="2446155" cy="2016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46372" cy="16561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7" y="4581128"/>
            <a:ext cx="2827609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73"/>
            <a:ext cx="6021870" cy="3234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308615"/>
              </p:ext>
            </p:extLst>
          </p:nvPr>
        </p:nvGraphicFramePr>
        <p:xfrm>
          <a:off x="5004048" y="3979142"/>
          <a:ext cx="3923928" cy="218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51720"/>
              </a:tblGrid>
              <a:tr h="723122">
                <a:tc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Value </a:t>
                      </a:r>
                      <a:br>
                        <a:rPr lang="en-GB" sz="2000" smtClean="0"/>
                      </a:br>
                      <a:r>
                        <a:rPr lang="en-GB" sz="2000" smtClean="0"/>
                        <a:t>(</a:t>
                      </a:r>
                      <a:r>
                        <a:rPr lang="en-GB" sz="2000" baseline="0" smtClean="0"/>
                        <a:t>yearly increase)</a:t>
                      </a:r>
                      <a:endParaRPr lang="en-GB" sz="2000" dirty="0"/>
                    </a:p>
                  </a:txBody>
                  <a:tcPr/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smtClean="0"/>
                        <a:t>Sites</a:t>
                      </a:r>
                      <a:endParaRPr lang="en-GB" sz="1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326 (+</a:t>
                      </a:r>
                      <a:r>
                        <a:rPr lang="en-GB" sz="1800" b="1" smtClean="0"/>
                        <a:t>3%)</a:t>
                      </a:r>
                      <a:endParaRPr lang="en-GB" sz="1800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Nb. of CPU cores</a:t>
                      </a:r>
                      <a:endParaRPr lang="en-GB" sz="1800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/>
                        <a:t>270,800 (+</a:t>
                      </a:r>
                      <a:r>
                        <a:rPr lang="en-GB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800" b="1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Disk (PB)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4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Tape (PB)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98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Capacity usage </a:t>
            </a:r>
            <a:br>
              <a:rPr lang="en-GB" sz="4000" smtClean="0"/>
            </a:br>
            <a:r>
              <a:rPr lang="en-GB" sz="3200" smtClean="0"/>
              <a:t>(May 2011-April 2012)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229554"/>
              </p:ext>
            </p:extLst>
          </p:nvPr>
        </p:nvGraphicFramePr>
        <p:xfrm>
          <a:off x="467545" y="1557120"/>
          <a:ext cx="8208912" cy="4104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440159"/>
                <a:gridCol w="3624010"/>
                <a:gridCol w="3144743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smtClean="0"/>
                        <a:t>Metric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smtClean="0"/>
                        <a:t>CPU</a:t>
                      </a:r>
                      <a:r>
                        <a:rPr lang="en-GB" sz="2000" b="1" baseline="0" smtClean="0"/>
                        <a:t>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Total (</a:t>
                      </a:r>
                      <a:r>
                        <a:rPr lang="en-GB" sz="2000" dirty="0" smtClean="0"/>
                        <a:t>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smtClean="0"/>
                        <a:t>Computing 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Total (million)</a:t>
                      </a:r>
                      <a:endParaRPr lang="en-GB" sz="2000" baseline="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</a:t>
                      </a:r>
                      <a:r>
                        <a:rPr lang="en-GB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20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Average job/day</a:t>
                      </a:r>
                      <a:r>
                        <a:rPr lang="en-GB" sz="2000" baseline="0" smtClean="0"/>
                        <a:t> (million</a:t>
                      </a:r>
                      <a:r>
                        <a:rPr lang="en-GB" sz="2000" baseline="0" dirty="0" smtClean="0"/>
                        <a:t>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</a:t>
                      </a:r>
                      <a:r>
                        <a:rPr lang="en-GB" sz="2000" b="1" smtClean="0"/>
                        <a:t>total </a:t>
                      </a:r>
                      <a:r>
                        <a:rPr lang="en-GB" sz="2000" b="1" baseline="0" smtClean="0"/>
                        <a:t/>
                      </a:r>
                      <a:br>
                        <a:rPr lang="en-GB" sz="2000" b="1" baseline="0" smtClean="0"/>
                      </a:br>
                      <a:r>
                        <a:rPr lang="en-GB" sz="2000" b="1" baseline="0" smtClean="0"/>
                        <a:t>consumed </a:t>
                      </a:r>
                      <a:r>
                        <a:rPr lang="en-GB" sz="2000" b="1" smtClean="0"/>
                        <a:t>CPU </a:t>
                      </a:r>
                      <a:r>
                        <a:rPr lang="en-GB" sz="2000" b="1" baseline="0" smtClean="0"/>
                        <a:t>time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smtClean="0"/>
                        <a:t>93.60%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2.25%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1.30%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</a:t>
                      </a:r>
                      <a:r>
                        <a:rPr lang="en-GB" sz="2000" smtClean="0"/>
                        <a:t>1.23%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524328" y="1412776"/>
            <a:ext cx="1512168" cy="1224136"/>
          </a:xfrm>
          <a:prstGeom prst="wedgeRectCallout">
            <a:avLst>
              <a:gd name="adj1" fmla="val -69407"/>
              <a:gd name="adj2" fmla="val 220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rgbClr val="FF0000"/>
                </a:solidFill>
              </a:rPr>
              <a:t>First runs of the Large Hidron Collider</a:t>
            </a:r>
            <a:endParaRPr lang="en-GB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AAI in the </a:t>
            </a:r>
            <a:br>
              <a:rPr lang="en-GB" sz="3600" smtClean="0"/>
            </a:br>
            <a:r>
              <a:rPr lang="en-GB" sz="3600" smtClean="0"/>
              <a:t>‘grid middleware-based EGI’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7293"/>
            <a:ext cx="9108504" cy="4525963"/>
          </a:xfrm>
        </p:spPr>
        <p:txBody>
          <a:bodyPr/>
          <a:lstStyle/>
          <a:p>
            <a:pPr>
              <a:buNone/>
            </a:pPr>
            <a:r>
              <a:rPr lang="en-GB" sz="2600" smtClean="0"/>
              <a:t>Grid = federated resources exposed for controlled sharing via middleware services</a:t>
            </a:r>
          </a:p>
          <a:p>
            <a:pPr lvl="1"/>
            <a:endParaRPr lang="en-GB" sz="1200" smtClean="0"/>
          </a:p>
          <a:p>
            <a:pPr marL="536575" lvl="1"/>
            <a:r>
              <a:rPr lang="en-GB" sz="2400" smtClean="0"/>
              <a:t>X.509 personal certificates</a:t>
            </a:r>
          </a:p>
          <a:p>
            <a:pPr marL="893763" lvl="2"/>
            <a:r>
              <a:rPr lang="en-GB" sz="2000" smtClean="0"/>
              <a:t>From IGTF CAs</a:t>
            </a:r>
          </a:p>
          <a:p>
            <a:pPr marL="893763" lvl="2"/>
            <a:r>
              <a:rPr lang="en-GB" sz="2000" smtClean="0"/>
              <a:t>From Terena Certificate Service (Federated request)</a:t>
            </a:r>
          </a:p>
          <a:p>
            <a:pPr marL="536575" lvl="1"/>
            <a:r>
              <a:rPr lang="en-GB" sz="2400" smtClean="0"/>
              <a:t>Limited certificates</a:t>
            </a:r>
          </a:p>
          <a:p>
            <a:pPr marL="893763" lvl="2"/>
            <a:r>
              <a:rPr lang="en-GB" sz="2000" smtClean="0"/>
              <a:t>Restricted in lifetime and/or infrastructure coverage</a:t>
            </a:r>
          </a:p>
          <a:p>
            <a:pPr marL="893763" lvl="2"/>
            <a:r>
              <a:rPr lang="en-GB" sz="2000" smtClean="0"/>
              <a:t>e.g. GILDA CA </a:t>
            </a:r>
            <a:r>
              <a:rPr lang="en-GB" sz="1600" smtClean="0"/>
              <a:t>(</a:t>
            </a:r>
            <a:r>
              <a:rPr lang="en-GB" sz="1600" smtClean="0">
                <a:hlinkClick r:id="rId2"/>
              </a:rPr>
              <a:t>http://gilda.ct.infn.it/certification-authority</a:t>
            </a:r>
            <a:r>
              <a:rPr lang="en-GB" sz="1600" smtClean="0"/>
              <a:t>) </a:t>
            </a:r>
            <a:endParaRPr lang="en-GB" sz="2000" smtClean="0"/>
          </a:p>
          <a:p>
            <a:pPr marL="536575" lvl="1"/>
            <a:r>
              <a:rPr lang="en-GB" sz="2400" smtClean="0"/>
              <a:t>Robot certificates</a:t>
            </a:r>
          </a:p>
          <a:p>
            <a:pPr marL="893763" lvl="2"/>
            <a:r>
              <a:rPr lang="en-GB" sz="2000" smtClean="0"/>
              <a:t>Identify applications (often portals) instead of users</a:t>
            </a:r>
          </a:p>
          <a:p>
            <a:pPr marL="893763" lvl="2"/>
            <a:r>
              <a:rPr lang="en-GB" sz="2000" smtClean="0"/>
              <a:t>Growing popularity and availability </a:t>
            </a:r>
            <a:br>
              <a:rPr lang="en-GB" sz="2000" smtClean="0"/>
            </a:br>
            <a:r>
              <a:rPr lang="en-GB" sz="1600" smtClean="0"/>
              <a:t>(</a:t>
            </a:r>
            <a:r>
              <a:rPr lang="en-GB" sz="1600" smtClean="0">
                <a:hlinkClick r:id="rId3"/>
              </a:rPr>
              <a:t>https://wiki.egi.eu/wiki/Robot_certificates</a:t>
            </a:r>
            <a:r>
              <a:rPr lang="en-GB" sz="1600" smtClean="0"/>
              <a:t>) </a:t>
            </a:r>
            <a:endParaRPr lang="en-GB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6804248" y="2348880"/>
            <a:ext cx="2267744" cy="388843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86895" y="2348880"/>
            <a:ext cx="190558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Tens of thousands</a:t>
            </a:r>
          </a:p>
          <a:p>
            <a:pPr algn="ctr"/>
            <a:endParaRPr lang="en-GB" b="1" smtClean="0"/>
          </a:p>
          <a:p>
            <a:pPr algn="ctr"/>
            <a:endParaRPr lang="en-GB" b="1" smtClean="0"/>
          </a:p>
          <a:p>
            <a:pPr algn="ctr"/>
            <a:endParaRPr lang="en-GB" b="1" smtClean="0"/>
          </a:p>
          <a:p>
            <a:pPr algn="ctr"/>
            <a:r>
              <a:rPr lang="en-GB" b="1" smtClean="0"/>
              <a:t>Thousands</a:t>
            </a:r>
          </a:p>
          <a:p>
            <a:pPr algn="ctr"/>
            <a:endParaRPr lang="en-GB" sz="2400" b="1" smtClean="0"/>
          </a:p>
          <a:p>
            <a:pPr algn="ctr"/>
            <a:endParaRPr lang="en-GB" b="1" smtClean="0"/>
          </a:p>
          <a:p>
            <a:pPr algn="ctr"/>
            <a:r>
              <a:rPr lang="en-GB" b="1" smtClean="0"/>
              <a:t>Hundreds</a:t>
            </a:r>
          </a:p>
          <a:p>
            <a:pPr algn="ctr"/>
            <a:endParaRPr lang="en-GB" b="1" smtClean="0"/>
          </a:p>
          <a:p>
            <a:pPr algn="ctr"/>
            <a:endParaRPr lang="en-GB" b="1" smtClean="0"/>
          </a:p>
        </p:txBody>
      </p:sp>
      <p:sp>
        <p:nvSpPr>
          <p:cNvPr id="8" name="TextBox 7"/>
          <p:cNvSpPr txBox="1"/>
          <p:nvPr/>
        </p:nvSpPr>
        <p:spPr>
          <a:xfrm>
            <a:off x="7139884" y="1772816"/>
            <a:ext cx="168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mtClean="0"/>
              <a:t>Nb. of users</a:t>
            </a:r>
            <a:br>
              <a:rPr lang="en-GB" b="1" smtClean="0"/>
            </a:br>
            <a:r>
              <a:rPr lang="en-GB" b="1" smtClean="0"/>
              <a:t>~20.000 in total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AAI Challenges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1309"/>
            <a:ext cx="8748464" cy="4669979"/>
          </a:xfrm>
        </p:spPr>
        <p:txBody>
          <a:bodyPr/>
          <a:lstStyle/>
          <a:p>
            <a:r>
              <a:rPr lang="en-GB" sz="2800" smtClean="0"/>
              <a:t>EGI requirements for a generic AAI: </a:t>
            </a:r>
          </a:p>
          <a:p>
            <a:pPr lvl="1"/>
            <a:r>
              <a:rPr lang="en-GB" sz="2400" smtClean="0"/>
              <a:t>Geographical coverage, science discipline coverage, scalability, robustness, simplicity, sustainability, compatibility with higher level services</a:t>
            </a:r>
          </a:p>
          <a:p>
            <a:r>
              <a:rPr lang="en-GB" sz="2800" smtClean="0"/>
              <a:t>X.509 meets all, but one: </a:t>
            </a:r>
            <a:r>
              <a:rPr lang="en-GB" sz="4000" smtClean="0">
                <a:solidFill>
                  <a:srgbClr val="FF0000"/>
                </a:solidFill>
              </a:rPr>
              <a:t>Simplicity</a:t>
            </a:r>
          </a:p>
          <a:p>
            <a:r>
              <a:rPr lang="en-GB" sz="2800" smtClean="0">
                <a:solidFill>
                  <a:srgbClr val="FF0000"/>
                </a:solidFill>
              </a:rPr>
              <a:t>How can X.509 based infrastructures simplified for users? </a:t>
            </a:r>
          </a:p>
          <a:p>
            <a:pPr lvl="1"/>
            <a:r>
              <a:rPr lang="en-GB" sz="2400" smtClean="0"/>
              <a:t>MyProxy, online CAs, Terena CAs, robot certificates,... </a:t>
            </a:r>
            <a:br>
              <a:rPr lang="en-GB" sz="2400" smtClean="0"/>
            </a:br>
            <a:r>
              <a:rPr lang="en-GB" sz="2400" smtClean="0"/>
              <a:t>                                       and </a:t>
            </a:r>
            <a:br>
              <a:rPr lang="en-GB" sz="2400" smtClean="0"/>
            </a:br>
            <a:r>
              <a:rPr lang="en-GB" sz="2400" smtClean="0"/>
              <a:t>               ...federated identity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Solutions - issues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279024"/>
          <a:ext cx="8496944" cy="245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472608"/>
              </a:tblGrid>
              <a:tr h="349776">
                <a:tc>
                  <a:txBody>
                    <a:bodyPr/>
                    <a:lstStyle/>
                    <a:p>
                      <a:r>
                        <a:rPr lang="en-GB" smtClean="0"/>
                        <a:t>Solution to simplify</a:t>
                      </a:r>
                      <a:r>
                        <a:rPr lang="en-GB" baseline="0" smtClean="0"/>
                        <a:t> access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Problem with the solution</a:t>
                      </a:r>
                      <a:endParaRPr lang="en-GB"/>
                    </a:p>
                  </a:txBody>
                  <a:tcPr/>
                </a:tc>
              </a:tr>
              <a:tr h="439736">
                <a:tc>
                  <a:txBody>
                    <a:bodyPr/>
                    <a:lstStyle/>
                    <a:p>
                      <a:r>
                        <a:rPr lang="en-GB" smtClean="0"/>
                        <a:t>MyProxy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GB" smtClean="0"/>
                        <a:t>Certificate</a:t>
                      </a:r>
                      <a:r>
                        <a:rPr lang="en-GB" baseline="0" smtClean="0"/>
                        <a:t> management issues remain</a:t>
                      </a:r>
                      <a:endParaRPr lang="en-GB"/>
                    </a:p>
                  </a:txBody>
                  <a:tcPr/>
                </a:tc>
              </a:tr>
              <a:tr h="123314">
                <a:tc>
                  <a:txBody>
                    <a:bodyPr/>
                    <a:lstStyle/>
                    <a:p>
                      <a:r>
                        <a:rPr lang="en-GB" smtClean="0"/>
                        <a:t>Terena CAs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GB" smtClean="0"/>
                        <a:t>(Most of the)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certificate management issues</a:t>
                      </a:r>
                      <a:r>
                        <a:rPr lang="en-GB" baseline="0" smtClean="0"/>
                        <a:t> remain</a:t>
                      </a:r>
                      <a:endParaRPr lang="en-GB"/>
                    </a:p>
                  </a:txBody>
                  <a:tcPr/>
                </a:tc>
              </a:tr>
              <a:tr h="123314">
                <a:tc>
                  <a:txBody>
                    <a:bodyPr/>
                    <a:lstStyle/>
                    <a:p>
                      <a:r>
                        <a:rPr lang="en-GB" smtClean="0"/>
                        <a:t>Robot certificates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GB" smtClean="0"/>
                        <a:t>Auth</a:t>
                      </a:r>
                      <a:r>
                        <a:rPr lang="en-GB" baseline="0" smtClean="0"/>
                        <a:t> &amp; logging responsibilities </a:t>
                      </a:r>
                      <a:r>
                        <a:rPr lang="en-GB" smtClean="0"/>
                        <a:t>move to portals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GB" smtClean="0"/>
                        <a:t>Users become invisible to the infrastructure</a:t>
                      </a:r>
                      <a:endParaRPr lang="en-GB"/>
                    </a:p>
                  </a:txBody>
                  <a:tcPr/>
                </a:tc>
              </a:tr>
              <a:tr h="123314">
                <a:tc>
                  <a:txBody>
                    <a:bodyPr/>
                    <a:lstStyle/>
                    <a:p>
                      <a:r>
                        <a:rPr lang="en-GB" smtClean="0"/>
                        <a:t>Short lived credential services (SWITCH SLCS, IGI Online CA)</a:t>
                      </a:r>
                      <a:r>
                        <a:rPr lang="en-GB" baseline="0" smtClean="0"/>
                        <a:t>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GB" smtClean="0"/>
                        <a:t>Limited geographical availability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38610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GB" sz="2800" smtClean="0"/>
              <a:t>Is Federated Identity Management a better alternative? </a:t>
            </a:r>
          </a:p>
          <a:p>
            <a:pPr marL="725488" lvl="1" indent="-268288">
              <a:buFont typeface="Arial" pitchFamily="34" charset="0"/>
              <a:buChar char="•"/>
            </a:pPr>
            <a:r>
              <a:rPr lang="en-GB" sz="2800" smtClean="0"/>
              <a:t>User communities say YES </a:t>
            </a:r>
            <a:r>
              <a:rPr lang="en-GB" sz="2400" smtClean="0"/>
              <a:t>(FIM workshops &amp; paper)</a:t>
            </a:r>
            <a:endParaRPr lang="en-GB" sz="2800" smtClean="0"/>
          </a:p>
          <a:p>
            <a:pPr marL="268288" indent="-268288">
              <a:buFont typeface="Arial" pitchFamily="34" charset="0"/>
              <a:buChar char="•"/>
            </a:pPr>
            <a:r>
              <a:rPr lang="en-GB" sz="2800" smtClean="0"/>
              <a:t>Are the NGIs ready for adopting FIM? </a:t>
            </a:r>
          </a:p>
          <a:p>
            <a:pPr lvl="1"/>
            <a:r>
              <a:rPr lang="en-GB" sz="2400" smtClean="0"/>
              <a:t>EGI Virtual Team project:</a:t>
            </a:r>
          </a:p>
          <a:p>
            <a:pPr lvl="2"/>
            <a:r>
              <a:rPr lang="en-GB" sz="2000" smtClean="0"/>
              <a:t>Assess the readiness of the NGIs in adopting FIM mechanisms: </a:t>
            </a:r>
            <a:r>
              <a:rPr lang="en-GB" sz="1600" u="sng" smtClean="0">
                <a:hlinkClick r:id="rId2"/>
              </a:rPr>
              <a:t>https://wiki.egi.eu/wiki/VT_Federated_Identity_Providers_Assessment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EGITheme1</Template>
  <TotalTime>0</TotalTime>
  <Words>1413</Words>
  <Application>Microsoft Office PowerPoint</Application>
  <PresentationFormat>On-screen Show (4:3)</PresentationFormat>
  <Paragraphs>411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EGITheme1</vt:lpstr>
      <vt:lpstr>Visio</vt:lpstr>
      <vt:lpstr>Identity management in the  European Grid Infrastructure  Established solutions, new needs, open questions</vt:lpstr>
      <vt:lpstr>Outline</vt:lpstr>
      <vt:lpstr>The EGI Ecosystem</vt:lpstr>
      <vt:lpstr>EGI’s Strategic Focus  http://go.egi.eu/EGI2020</vt:lpstr>
      <vt:lpstr>Installed capacity (Apr ‘12)</vt:lpstr>
      <vt:lpstr>Capacity usage  (May 2011-April 2012)</vt:lpstr>
      <vt:lpstr>AAI in the  ‘grid middleware-based EGI’</vt:lpstr>
      <vt:lpstr>AAI Challenges</vt:lpstr>
      <vt:lpstr>Solutions - issues</vt:lpstr>
      <vt:lpstr>FIM assessment -  EGI Virtual Team project</vt:lpstr>
      <vt:lpstr>FIM integration with EGI</vt:lpstr>
      <vt:lpstr>GridCertLib</vt:lpstr>
      <vt:lpstr>IGI Portal solution</vt:lpstr>
      <vt:lpstr>Catania Science Gateway</vt:lpstr>
      <vt:lpstr>EGI-InSPIRE activities 1.</vt:lpstr>
      <vt:lpstr>AAI workshop</vt:lpstr>
      <vt:lpstr>EGI-InSPIRE activities 2.</vt:lpstr>
      <vt:lpstr>AAI Pilot:  European Genome-phenome Archive (EGA)</vt:lpstr>
      <vt:lpstr>Grid Identity Pool (GrIDP) federation</vt:lpstr>
      <vt:lpstr>GrIDP plans</vt:lpstr>
      <vt:lpstr>The big challenge for EGI</vt:lpstr>
      <vt:lpstr>EGI’s answer:  Platform architecture</vt:lpstr>
      <vt:lpstr>The platform based EGI https://documents.egi.eu/document/1094 </vt:lpstr>
      <vt:lpstr>AAI in the EGI cloud</vt:lpstr>
      <vt:lpstr>EGI FedCloud - timeline</vt:lpstr>
      <vt:lpstr>Conclusions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Strategy: EGI in 2020</dc:title>
  <dc:creator>StevenNewhouse</dc:creator>
  <cp:lastModifiedBy>gergely.sipos</cp:lastModifiedBy>
  <cp:revision>674</cp:revision>
  <cp:lastPrinted>2012-06-07T12:31:51Z</cp:lastPrinted>
  <dcterms:created xsi:type="dcterms:W3CDTF">2012-06-02T14:07:39Z</dcterms:created>
  <dcterms:modified xsi:type="dcterms:W3CDTF">2012-09-05T14:59:48Z</dcterms:modified>
</cp:coreProperties>
</file>