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91" r:id="rId2"/>
    <p:sldId id="295" r:id="rId3"/>
    <p:sldId id="294" r:id="rId4"/>
    <p:sldId id="296" r:id="rId5"/>
    <p:sldId id="297" r:id="rId6"/>
    <p:sldId id="298" r:id="rId7"/>
    <p:sldId id="293" r:id="rId8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432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748" y="-84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49F4261B-846B-4A51-9C3C-4D75D401C50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5277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D4DA6610-455F-4813-A05B-DE556C550C9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54694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A6610-455F-4813-A05B-DE556C550C90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49511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C2DD0EEA-121D-4AE7-8472-F90E39AC984B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0F03A-57B1-4300-8240-A4C6DF3690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3090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16C0E-AC14-4996-AA7F-DBE32B36342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8546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47D32A-B658-4063-88C2-122ED36A507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599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FF8D44-9E67-4166-A9A0-33A96A37153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7301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19AEA3-5210-4E7B-A8FF-3DBA8C2B3C7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86482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8B33F7-3F7E-4F37-8650-052EAABEDDB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2022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6DE949-AC92-4BD2-B7C2-653A24FC6B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6534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A2262E-3CCE-404C-9757-50A7A7DF383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95791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08D0E0-6CE2-4E34-944C-50265887967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9204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03F38A-AAFA-43A7-9781-AF69F01BBBE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9442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B82C8F62-4321-4C51-9479-C2A76C18B298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2564904"/>
            <a:ext cx="8280474" cy="1079624"/>
          </a:xfrm>
        </p:spPr>
        <p:txBody>
          <a:bodyPr/>
          <a:lstStyle/>
          <a:p>
            <a:r>
              <a:rPr lang="en-GB" sz="3200" dirty="0" smtClean="0"/>
              <a:t>	</a:t>
            </a:r>
            <a:r>
              <a:rPr lang="en-GB" sz="3200" dirty="0" err="1" smtClean="0"/>
              <a:t>eInfrastructure</a:t>
            </a:r>
            <a:r>
              <a:rPr lang="en-GB" sz="3200" dirty="0" smtClean="0"/>
              <a:t> </a:t>
            </a:r>
            <a:r>
              <a:rPr lang="en-GB" sz="3200" dirty="0" err="1" smtClean="0"/>
              <a:t>Concertation</a:t>
            </a: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dirty="0"/>
              <a:t/>
            </a:r>
            <a:br>
              <a:rPr lang="en-GB" sz="4000" dirty="0"/>
            </a:br>
            <a:r>
              <a:rPr lang="en-GB" sz="4000" dirty="0" smtClean="0"/>
              <a:t>International Co-operation</a:t>
            </a:r>
            <a:br>
              <a:rPr lang="en-GB" sz="4000" dirty="0" smtClean="0"/>
            </a:br>
            <a:r>
              <a:rPr lang="en-GB" sz="4000" dirty="0"/>
              <a:t/>
            </a:r>
            <a:br>
              <a:rPr lang="en-GB" sz="4000" dirty="0"/>
            </a:b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4509120"/>
            <a:ext cx="8532812" cy="1080021"/>
          </a:xfrm>
        </p:spPr>
        <p:txBody>
          <a:bodyPr/>
          <a:lstStyle/>
          <a:p>
            <a:r>
              <a:rPr lang="en-GB" dirty="0" err="1" smtClean="0"/>
              <a:t>Aniyan</a:t>
            </a:r>
            <a:r>
              <a:rPr lang="en-GB" dirty="0" smtClean="0"/>
              <a:t> Varghese, European Commission</a:t>
            </a:r>
          </a:p>
          <a:p>
            <a:endParaRPr lang="en-GB" dirty="0" smtClean="0"/>
          </a:p>
          <a:p>
            <a:r>
              <a:rPr lang="en-GB" sz="2000" dirty="0" smtClean="0"/>
              <a:t>9</a:t>
            </a:r>
            <a:r>
              <a:rPr lang="en-GB" sz="2000" baseline="30000" dirty="0" smtClean="0"/>
              <a:t>th</a:t>
            </a:r>
            <a:r>
              <a:rPr lang="en-GB" sz="2000" dirty="0" smtClean="0"/>
              <a:t>  November 2015, Brussels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540618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International co-operation concept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132856"/>
            <a:ext cx="8229600" cy="4249093"/>
          </a:xfrm>
        </p:spPr>
        <p:txBody>
          <a:bodyPr/>
          <a:lstStyle/>
          <a:p>
            <a:r>
              <a:rPr lang="en-GB" sz="2800" b="1" i="0" dirty="0" smtClean="0"/>
              <a:t>Research is global: </a:t>
            </a:r>
            <a:r>
              <a:rPr lang="en-GB" sz="2800" b="1" i="0" dirty="0" err="1" smtClean="0"/>
              <a:t>eInfrastructure</a:t>
            </a:r>
            <a:r>
              <a:rPr lang="en-GB" sz="2800" b="1" i="0" dirty="0" smtClean="0"/>
              <a:t> global policy</a:t>
            </a:r>
          </a:p>
          <a:p>
            <a:endParaRPr lang="en-GB" sz="2800" b="1" i="0" dirty="0" smtClean="0"/>
          </a:p>
          <a:p>
            <a:r>
              <a:rPr lang="en-GB" sz="2800" b="1" i="0" dirty="0" smtClean="0"/>
              <a:t>Commitment from all partners</a:t>
            </a:r>
          </a:p>
          <a:p>
            <a:endParaRPr lang="en-GB" sz="2800" b="1" i="0" dirty="0" smtClean="0"/>
          </a:p>
          <a:p>
            <a:r>
              <a:rPr lang="en-GB" sz="2800" b="1" i="0" dirty="0" smtClean="0"/>
              <a:t>Mutual benefit</a:t>
            </a:r>
          </a:p>
          <a:p>
            <a:endParaRPr lang="en-GB" sz="2800" b="1" i="0" dirty="0" smtClean="0"/>
          </a:p>
          <a:p>
            <a:r>
              <a:rPr lang="en-GB" sz="2800" b="1" i="0" dirty="0" smtClean="0"/>
              <a:t>ICT for development</a:t>
            </a:r>
          </a:p>
          <a:p>
            <a:endParaRPr lang="en-GB" sz="2800" b="1" i="0" dirty="0"/>
          </a:p>
          <a:p>
            <a:endParaRPr lang="en-GB" sz="2800" b="1" i="0" dirty="0" smtClean="0"/>
          </a:p>
          <a:p>
            <a:endParaRPr lang="en-GB" sz="3600" b="1" dirty="0" smtClean="0"/>
          </a:p>
          <a:p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1867821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793006"/>
          </a:xfrm>
        </p:spPr>
        <p:txBody>
          <a:bodyPr/>
          <a:lstStyle/>
          <a:p>
            <a:r>
              <a:rPr lang="en-GB" sz="2400" dirty="0" smtClean="0">
                <a:solidFill>
                  <a:schemeClr val="tx1"/>
                </a:solidFill>
              </a:rPr>
              <a:t>INCO Group projects: Questions for discussion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60848"/>
            <a:ext cx="9252520" cy="5184576"/>
          </a:xfrm>
          <a:ln>
            <a:noFill/>
          </a:ln>
        </p:spPr>
        <p:txBody>
          <a:bodyPr/>
          <a:lstStyle/>
          <a:p>
            <a:r>
              <a:rPr lang="es-CL" b="1" dirty="0" err="1" smtClean="0"/>
              <a:t>How</a:t>
            </a:r>
            <a:r>
              <a:rPr lang="es-CL" b="1" dirty="0" smtClean="0"/>
              <a:t> </a:t>
            </a:r>
            <a:r>
              <a:rPr lang="es-CL" b="1" dirty="0" err="1" smtClean="0"/>
              <a:t>to</a:t>
            </a:r>
            <a:r>
              <a:rPr lang="es-CL" b="1" dirty="0" smtClean="0"/>
              <a:t> </a:t>
            </a:r>
            <a:r>
              <a:rPr lang="es-CL" b="1" dirty="0" err="1" smtClean="0"/>
              <a:t>achieve</a:t>
            </a:r>
            <a:r>
              <a:rPr lang="es-CL" b="1" dirty="0" smtClean="0"/>
              <a:t> </a:t>
            </a:r>
            <a:r>
              <a:rPr lang="es-CL" b="1" dirty="0" err="1" smtClean="0">
                <a:solidFill>
                  <a:srgbClr val="FF0000"/>
                </a:solidFill>
              </a:rPr>
              <a:t>synergies</a:t>
            </a:r>
            <a:r>
              <a:rPr lang="es-CL" b="1" dirty="0" smtClean="0"/>
              <a:t> </a:t>
            </a:r>
            <a:r>
              <a:rPr lang="es-CL" b="1" dirty="0"/>
              <a:t>and </a:t>
            </a:r>
            <a:r>
              <a:rPr lang="es-CL" b="1" dirty="0" err="1"/>
              <a:t>co-operation</a:t>
            </a:r>
            <a:r>
              <a:rPr lang="es-CL" b="1" dirty="0"/>
              <a:t> of </a:t>
            </a:r>
            <a:r>
              <a:rPr lang="es-CL" b="1" dirty="0" err="1"/>
              <a:t>projects</a:t>
            </a:r>
            <a:r>
              <a:rPr lang="es-CL" b="1" dirty="0"/>
              <a:t> in </a:t>
            </a:r>
            <a:r>
              <a:rPr lang="es-CL" b="1" dirty="0" err="1"/>
              <a:t>this</a:t>
            </a:r>
            <a:r>
              <a:rPr lang="es-CL" b="1" dirty="0"/>
              <a:t> </a:t>
            </a:r>
            <a:r>
              <a:rPr lang="es-CL" b="1" dirty="0" err="1" smtClean="0"/>
              <a:t>group</a:t>
            </a:r>
            <a:r>
              <a:rPr lang="es-CL" b="1" dirty="0" smtClean="0"/>
              <a:t> and </a:t>
            </a:r>
            <a:r>
              <a:rPr lang="es-CL" b="1" dirty="0" err="1" smtClean="0"/>
              <a:t>beyond</a:t>
            </a:r>
            <a:r>
              <a:rPr lang="es-CL" b="1" dirty="0" smtClean="0"/>
              <a:t>?</a:t>
            </a:r>
          </a:p>
          <a:p>
            <a:pPr lvl="1"/>
            <a:r>
              <a:rPr lang="es-CL" dirty="0" err="1" smtClean="0"/>
              <a:t>Identify</a:t>
            </a:r>
            <a:r>
              <a:rPr lang="es-CL" dirty="0" smtClean="0"/>
              <a:t> </a:t>
            </a:r>
            <a:r>
              <a:rPr lang="es-CL" dirty="0" err="1" smtClean="0"/>
              <a:t>mechanisms</a:t>
            </a:r>
            <a:r>
              <a:rPr lang="es-CL" dirty="0" smtClean="0"/>
              <a:t> </a:t>
            </a:r>
            <a:r>
              <a:rPr lang="es-CL" dirty="0" err="1" smtClean="0"/>
              <a:t>for</a:t>
            </a:r>
            <a:r>
              <a:rPr lang="es-CL" dirty="0" smtClean="0"/>
              <a:t> </a:t>
            </a:r>
            <a:r>
              <a:rPr lang="es-CL" dirty="0" err="1" smtClean="0"/>
              <a:t>sharing</a:t>
            </a:r>
            <a:r>
              <a:rPr lang="es-CL" dirty="0" smtClean="0"/>
              <a:t> &amp; </a:t>
            </a:r>
            <a:r>
              <a:rPr lang="es-CL" dirty="0" err="1" smtClean="0"/>
              <a:t>working</a:t>
            </a:r>
            <a:r>
              <a:rPr lang="es-CL" dirty="0" smtClean="0"/>
              <a:t> </a:t>
            </a:r>
            <a:r>
              <a:rPr lang="es-CL" dirty="0" err="1" smtClean="0"/>
              <a:t>together</a:t>
            </a:r>
            <a:endParaRPr lang="es-CL" b="1" dirty="0" smtClean="0"/>
          </a:p>
          <a:p>
            <a:r>
              <a:rPr lang="es-CL" b="1" dirty="0" err="1" smtClean="0"/>
              <a:t>How</a:t>
            </a:r>
            <a:r>
              <a:rPr lang="es-CL" b="1" dirty="0" smtClean="0"/>
              <a:t> </a:t>
            </a:r>
            <a:r>
              <a:rPr lang="es-CL" b="1" dirty="0" err="1"/>
              <a:t>to</a:t>
            </a:r>
            <a:r>
              <a:rPr lang="es-CL" b="1" dirty="0"/>
              <a:t> </a:t>
            </a:r>
            <a:r>
              <a:rPr lang="es-CL" b="1" dirty="0" err="1"/>
              <a:t>involve</a:t>
            </a:r>
            <a:r>
              <a:rPr lang="es-CL" b="1" dirty="0"/>
              <a:t> </a:t>
            </a:r>
            <a:r>
              <a:rPr lang="es-CL" b="1" dirty="0">
                <a:solidFill>
                  <a:srgbClr val="FF0000"/>
                </a:solidFill>
              </a:rPr>
              <a:t>local </a:t>
            </a:r>
            <a:r>
              <a:rPr lang="es-CL" b="1" dirty="0" err="1">
                <a:solidFill>
                  <a:srgbClr val="FF0000"/>
                </a:solidFill>
              </a:rPr>
              <a:t>players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/>
              <a:t>and </a:t>
            </a:r>
            <a:r>
              <a:rPr lang="es-CL" b="1" dirty="0" err="1"/>
              <a:t>stakeholders</a:t>
            </a:r>
            <a:r>
              <a:rPr lang="es-CL" b="1" dirty="0"/>
              <a:t> </a:t>
            </a:r>
            <a:r>
              <a:rPr lang="es-CL" b="1" dirty="0" err="1"/>
              <a:t>including</a:t>
            </a:r>
            <a:r>
              <a:rPr lang="es-CL" b="1" dirty="0"/>
              <a:t> </a:t>
            </a:r>
            <a:r>
              <a:rPr lang="es-CL" b="1" dirty="0" err="1"/>
              <a:t>decision</a:t>
            </a:r>
            <a:r>
              <a:rPr lang="es-CL" b="1" dirty="0"/>
              <a:t> </a:t>
            </a:r>
            <a:r>
              <a:rPr lang="es-CL" b="1" dirty="0" err="1"/>
              <a:t>makers</a:t>
            </a:r>
            <a:r>
              <a:rPr lang="es-CL" b="1" dirty="0" smtClean="0"/>
              <a:t>?</a:t>
            </a:r>
          </a:p>
          <a:p>
            <a:endParaRPr lang="en-GB" b="1" dirty="0"/>
          </a:p>
          <a:p>
            <a:r>
              <a:rPr lang="es-CL" b="1" dirty="0" err="1"/>
              <a:t>How</a:t>
            </a:r>
            <a:r>
              <a:rPr lang="es-CL" b="1" dirty="0"/>
              <a:t> ICT </a:t>
            </a:r>
            <a:r>
              <a:rPr lang="es-CL" b="1" dirty="0" err="1"/>
              <a:t>skill</a:t>
            </a:r>
            <a:r>
              <a:rPr lang="es-CL" b="1" dirty="0"/>
              <a:t> </a:t>
            </a:r>
            <a:r>
              <a:rPr lang="es-CL" b="1" dirty="0" err="1"/>
              <a:t>development</a:t>
            </a:r>
            <a:r>
              <a:rPr lang="es-CL" b="1" dirty="0"/>
              <a:t> and training can be </a:t>
            </a:r>
            <a:r>
              <a:rPr lang="es-CL" b="1" dirty="0" err="1">
                <a:solidFill>
                  <a:srgbClr val="FF0000"/>
                </a:solidFill>
              </a:rPr>
              <a:t>applied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 err="1">
                <a:solidFill>
                  <a:srgbClr val="FF0000"/>
                </a:solidFill>
              </a:rPr>
              <a:t>locally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/>
              <a:t>and </a:t>
            </a:r>
            <a:r>
              <a:rPr lang="es-CL" b="1" dirty="0" err="1"/>
              <a:t>transferred</a:t>
            </a:r>
            <a:r>
              <a:rPr lang="es-CL" b="1" dirty="0"/>
              <a:t> </a:t>
            </a:r>
            <a:r>
              <a:rPr lang="es-CL" b="1" dirty="0" err="1"/>
              <a:t>to</a:t>
            </a:r>
            <a:r>
              <a:rPr lang="es-CL" b="1" dirty="0"/>
              <a:t> local </a:t>
            </a:r>
            <a:r>
              <a:rPr lang="es-CL" b="1" dirty="0" err="1"/>
              <a:t>trainers</a:t>
            </a:r>
            <a:r>
              <a:rPr lang="es-CL" b="1" dirty="0"/>
              <a:t> </a:t>
            </a:r>
            <a:r>
              <a:rPr lang="es-CL" b="1" dirty="0" err="1"/>
              <a:t>for</a:t>
            </a:r>
            <a:r>
              <a:rPr lang="es-CL" b="1" dirty="0"/>
              <a:t> </a:t>
            </a:r>
            <a:r>
              <a:rPr lang="es-CL" b="1" dirty="0" err="1">
                <a:solidFill>
                  <a:srgbClr val="FF0000"/>
                </a:solidFill>
              </a:rPr>
              <a:t>sustainability</a:t>
            </a:r>
            <a:r>
              <a:rPr lang="es-CL" b="1" dirty="0" smtClean="0"/>
              <a:t>?</a:t>
            </a:r>
          </a:p>
          <a:p>
            <a:endParaRPr lang="en-GB" b="1" dirty="0"/>
          </a:p>
          <a:p>
            <a:r>
              <a:rPr lang="es-CL" b="1" dirty="0" err="1"/>
              <a:t>What</a:t>
            </a:r>
            <a:r>
              <a:rPr lang="es-CL" b="1" dirty="0"/>
              <a:t> are </a:t>
            </a:r>
            <a:r>
              <a:rPr lang="es-CL" b="1" dirty="0" err="1"/>
              <a:t>the</a:t>
            </a:r>
            <a:r>
              <a:rPr lang="es-CL" b="1" dirty="0"/>
              <a:t> </a:t>
            </a:r>
            <a:r>
              <a:rPr lang="es-CL" b="1" dirty="0" err="1">
                <a:solidFill>
                  <a:srgbClr val="FF0000"/>
                </a:solidFill>
              </a:rPr>
              <a:t>common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 err="1">
                <a:solidFill>
                  <a:srgbClr val="FF0000"/>
                </a:solidFill>
              </a:rPr>
              <a:t>methods</a:t>
            </a:r>
            <a:r>
              <a:rPr lang="es-CL" b="1" dirty="0">
                <a:solidFill>
                  <a:srgbClr val="FF0000"/>
                </a:solidFill>
              </a:rPr>
              <a:t> and </a:t>
            </a:r>
            <a:r>
              <a:rPr lang="es-CL" b="1" dirty="0" err="1">
                <a:solidFill>
                  <a:srgbClr val="FF0000"/>
                </a:solidFill>
              </a:rPr>
              <a:t>tools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 err="1"/>
              <a:t>that</a:t>
            </a:r>
            <a:r>
              <a:rPr lang="es-CL" b="1" dirty="0"/>
              <a:t> can be </a:t>
            </a:r>
            <a:r>
              <a:rPr lang="es-CL" b="1" dirty="0" err="1"/>
              <a:t>applied</a:t>
            </a:r>
            <a:r>
              <a:rPr lang="es-CL" b="1" dirty="0"/>
              <a:t> </a:t>
            </a:r>
            <a:r>
              <a:rPr lang="es-CL" b="1" dirty="0" err="1"/>
              <a:t>by</a:t>
            </a:r>
            <a:r>
              <a:rPr lang="es-CL" b="1" dirty="0"/>
              <a:t> </a:t>
            </a:r>
            <a:r>
              <a:rPr lang="es-CL" b="1" dirty="0" err="1"/>
              <a:t>all</a:t>
            </a:r>
            <a:r>
              <a:rPr lang="es-CL" b="1" dirty="0"/>
              <a:t> </a:t>
            </a:r>
            <a:r>
              <a:rPr lang="es-CL" b="1" dirty="0" err="1"/>
              <a:t>or</a:t>
            </a:r>
            <a:r>
              <a:rPr lang="es-CL" b="1" dirty="0"/>
              <a:t> </a:t>
            </a:r>
            <a:r>
              <a:rPr lang="es-CL" b="1" dirty="0" err="1"/>
              <a:t>most</a:t>
            </a:r>
            <a:r>
              <a:rPr lang="es-CL" b="1" dirty="0"/>
              <a:t> of </a:t>
            </a:r>
            <a:r>
              <a:rPr lang="es-CL" b="1" dirty="0" err="1"/>
              <a:t>the</a:t>
            </a:r>
            <a:r>
              <a:rPr lang="es-CL" b="1" dirty="0"/>
              <a:t> </a:t>
            </a:r>
            <a:r>
              <a:rPr lang="es-CL" b="1" dirty="0" err="1"/>
              <a:t>projects</a:t>
            </a:r>
            <a:r>
              <a:rPr lang="es-CL" b="1" dirty="0"/>
              <a:t>?</a:t>
            </a:r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8995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96753"/>
            <a:ext cx="8229600" cy="792088"/>
          </a:xfrm>
        </p:spPr>
        <p:txBody>
          <a:bodyPr/>
          <a:lstStyle/>
          <a:p>
            <a:r>
              <a:rPr lang="en-GB" sz="3200" dirty="0">
                <a:solidFill>
                  <a:schemeClr val="tx1"/>
                </a:solidFill>
              </a:rPr>
              <a:t>INCO Group projects: Questions for </a:t>
            </a:r>
            <a:r>
              <a:rPr lang="en-GB" sz="3200" dirty="0" smtClean="0">
                <a:solidFill>
                  <a:schemeClr val="tx1"/>
                </a:solidFill>
              </a:rPr>
              <a:t>discussion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32856"/>
            <a:ext cx="9324528" cy="4392487"/>
          </a:xfrm>
        </p:spPr>
        <p:txBody>
          <a:bodyPr/>
          <a:lstStyle/>
          <a:p>
            <a:r>
              <a:rPr lang="es-CL" b="1" dirty="0" err="1"/>
              <a:t>How</a:t>
            </a:r>
            <a:r>
              <a:rPr lang="es-CL" b="1" dirty="0"/>
              <a:t> </a:t>
            </a:r>
            <a:r>
              <a:rPr lang="es-CL" b="1" dirty="0" err="1"/>
              <a:t>to</a:t>
            </a:r>
            <a:r>
              <a:rPr lang="es-CL" b="1" dirty="0"/>
              <a:t> </a:t>
            </a:r>
            <a:r>
              <a:rPr lang="es-CL" b="1" dirty="0" err="1"/>
              <a:t>maximise</a:t>
            </a:r>
            <a:r>
              <a:rPr lang="es-CL" b="1" dirty="0"/>
              <a:t> </a:t>
            </a:r>
            <a:r>
              <a:rPr lang="es-CL" b="1" dirty="0" err="1"/>
              <a:t>the</a:t>
            </a:r>
            <a:r>
              <a:rPr lang="es-CL" b="1" dirty="0"/>
              <a:t> use of </a:t>
            </a:r>
            <a:r>
              <a:rPr lang="es-CL" b="1" dirty="0" err="1">
                <a:solidFill>
                  <a:srgbClr val="FF0000"/>
                </a:solidFill>
              </a:rPr>
              <a:t>lessons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 err="1">
                <a:solidFill>
                  <a:srgbClr val="FF0000"/>
                </a:solidFill>
              </a:rPr>
              <a:t>learned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/>
              <a:t>in </a:t>
            </a:r>
            <a:r>
              <a:rPr lang="es-CL" b="1" dirty="0" err="1"/>
              <a:t>the</a:t>
            </a:r>
            <a:r>
              <a:rPr lang="es-CL" b="1" dirty="0"/>
              <a:t> </a:t>
            </a:r>
            <a:r>
              <a:rPr lang="es-CL" b="1" dirty="0" err="1"/>
              <a:t>past</a:t>
            </a:r>
            <a:r>
              <a:rPr lang="es-CL" b="1" dirty="0" smtClean="0"/>
              <a:t>?</a:t>
            </a:r>
          </a:p>
          <a:p>
            <a:endParaRPr lang="en-GB" b="1" dirty="0"/>
          </a:p>
          <a:p>
            <a:r>
              <a:rPr lang="es-CL" b="1" dirty="0" err="1"/>
              <a:t>How</a:t>
            </a:r>
            <a:r>
              <a:rPr lang="es-CL" b="1" dirty="0"/>
              <a:t> </a:t>
            </a:r>
            <a:r>
              <a:rPr lang="es-CL" b="1" dirty="0" err="1"/>
              <a:t>to</a:t>
            </a:r>
            <a:r>
              <a:rPr lang="es-CL" b="1" dirty="0"/>
              <a:t> </a:t>
            </a:r>
            <a:r>
              <a:rPr lang="es-CL" b="1" dirty="0" err="1"/>
              <a:t>collect</a:t>
            </a:r>
            <a:r>
              <a:rPr lang="es-CL" b="1" dirty="0"/>
              <a:t> and </a:t>
            </a:r>
            <a:r>
              <a:rPr lang="es-CL" b="1" dirty="0" err="1"/>
              <a:t>disseminate</a:t>
            </a:r>
            <a:r>
              <a:rPr lang="es-CL" b="1" dirty="0"/>
              <a:t> local </a:t>
            </a:r>
            <a:r>
              <a:rPr lang="es-CL" b="1" dirty="0" err="1"/>
              <a:t>lessons</a:t>
            </a:r>
            <a:r>
              <a:rPr lang="es-CL" b="1" dirty="0"/>
              <a:t> </a:t>
            </a:r>
            <a:r>
              <a:rPr lang="es-CL" b="1" dirty="0" err="1"/>
              <a:t>learned</a:t>
            </a:r>
            <a:r>
              <a:rPr lang="es-CL" b="1" dirty="0"/>
              <a:t> </a:t>
            </a:r>
            <a:r>
              <a:rPr lang="es-CL" b="1" dirty="0" err="1"/>
              <a:t>effectively</a:t>
            </a:r>
            <a:r>
              <a:rPr lang="es-CL" b="1" dirty="0"/>
              <a:t> and </a:t>
            </a:r>
            <a:r>
              <a:rPr lang="es-CL" b="1" dirty="0" err="1"/>
              <a:t>measure</a:t>
            </a:r>
            <a:r>
              <a:rPr lang="es-CL" b="1" dirty="0"/>
              <a:t> </a:t>
            </a:r>
            <a:r>
              <a:rPr lang="es-CL" b="1" dirty="0" err="1">
                <a:solidFill>
                  <a:srgbClr val="FF0000"/>
                </a:solidFill>
              </a:rPr>
              <a:t>KPIs</a:t>
            </a:r>
            <a:r>
              <a:rPr lang="es-CL" b="1" dirty="0" smtClean="0"/>
              <a:t>?</a:t>
            </a:r>
          </a:p>
          <a:p>
            <a:r>
              <a:rPr lang="es-CL" b="1" dirty="0" smtClean="0"/>
              <a:t> </a:t>
            </a:r>
            <a:endParaRPr lang="en-GB" b="1" dirty="0"/>
          </a:p>
          <a:p>
            <a:r>
              <a:rPr lang="es-CL" b="1" dirty="0" err="1"/>
              <a:t>How</a:t>
            </a:r>
            <a:r>
              <a:rPr lang="es-CL" b="1" dirty="0"/>
              <a:t> </a:t>
            </a:r>
            <a:r>
              <a:rPr lang="es-CL" b="1" dirty="0" err="1"/>
              <a:t>to</a:t>
            </a:r>
            <a:r>
              <a:rPr lang="es-CL" b="1" dirty="0"/>
              <a:t> </a:t>
            </a:r>
            <a:r>
              <a:rPr lang="es-CL" b="1" dirty="0" err="1"/>
              <a:t>give</a:t>
            </a:r>
            <a:r>
              <a:rPr lang="es-CL" b="1" dirty="0"/>
              <a:t> </a:t>
            </a:r>
            <a:r>
              <a:rPr lang="es-CL" b="1" dirty="0" err="1"/>
              <a:t>visibility</a:t>
            </a:r>
            <a:r>
              <a:rPr lang="es-CL" b="1" dirty="0"/>
              <a:t> </a:t>
            </a:r>
            <a:r>
              <a:rPr lang="es-CL" b="1" dirty="0" err="1"/>
              <a:t>to</a:t>
            </a:r>
            <a:r>
              <a:rPr lang="es-CL" b="1" dirty="0"/>
              <a:t> local/regional  </a:t>
            </a:r>
            <a:r>
              <a:rPr lang="es-CL" b="1" dirty="0" err="1"/>
              <a:t>innovation</a:t>
            </a:r>
            <a:r>
              <a:rPr lang="es-CL" b="1" dirty="0"/>
              <a:t> and explore </a:t>
            </a:r>
            <a:r>
              <a:rPr lang="es-CL" b="1" dirty="0" err="1">
                <a:solidFill>
                  <a:srgbClr val="FF0000"/>
                </a:solidFill>
              </a:rPr>
              <a:t>wider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 err="1">
                <a:solidFill>
                  <a:srgbClr val="FF0000"/>
                </a:solidFill>
              </a:rPr>
              <a:t>take</a:t>
            </a:r>
            <a:r>
              <a:rPr lang="es-CL" b="1" dirty="0">
                <a:solidFill>
                  <a:srgbClr val="FF0000"/>
                </a:solidFill>
              </a:rPr>
              <a:t>-up</a:t>
            </a:r>
            <a:r>
              <a:rPr lang="es-CL" b="1" dirty="0" smtClean="0"/>
              <a:t>?</a:t>
            </a:r>
          </a:p>
          <a:p>
            <a:endParaRPr lang="en-GB" b="1" dirty="0"/>
          </a:p>
          <a:p>
            <a:r>
              <a:rPr lang="es-CL" b="1" dirty="0" err="1"/>
              <a:t>How</a:t>
            </a:r>
            <a:r>
              <a:rPr lang="es-CL" b="1" dirty="0"/>
              <a:t> </a:t>
            </a:r>
            <a:r>
              <a:rPr lang="es-CL" b="1" dirty="0" err="1"/>
              <a:t>to</a:t>
            </a:r>
            <a:r>
              <a:rPr lang="es-CL" b="1" dirty="0"/>
              <a:t> </a:t>
            </a:r>
            <a:r>
              <a:rPr lang="es-CL" b="1" dirty="0" err="1"/>
              <a:t>establish</a:t>
            </a:r>
            <a:r>
              <a:rPr lang="es-CL" b="1" dirty="0"/>
              <a:t> </a:t>
            </a:r>
            <a:r>
              <a:rPr lang="es-CL" b="1" dirty="0" err="1"/>
              <a:t>an</a:t>
            </a:r>
            <a:r>
              <a:rPr lang="es-CL" b="1" dirty="0"/>
              <a:t> </a:t>
            </a:r>
            <a:r>
              <a:rPr lang="es-CL" b="1" dirty="0" err="1">
                <a:solidFill>
                  <a:srgbClr val="FF0000"/>
                </a:solidFill>
              </a:rPr>
              <a:t>international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 err="1">
                <a:solidFill>
                  <a:srgbClr val="FF0000"/>
                </a:solidFill>
              </a:rPr>
              <a:t>co-operation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 err="1">
                <a:solidFill>
                  <a:srgbClr val="FF0000"/>
                </a:solidFill>
              </a:rPr>
              <a:t>strategy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 err="1">
                <a:solidFill>
                  <a:srgbClr val="FF0000"/>
                </a:solidFill>
              </a:rPr>
              <a:t>for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 err="1">
                <a:solidFill>
                  <a:srgbClr val="FF0000"/>
                </a:solidFill>
              </a:rPr>
              <a:t>eInfrastructure</a:t>
            </a:r>
            <a:r>
              <a:rPr lang="es-CL" b="1" dirty="0"/>
              <a:t>, and </a:t>
            </a:r>
            <a:r>
              <a:rPr lang="es-CL" b="1" dirty="0" err="1"/>
              <a:t>what</a:t>
            </a:r>
            <a:r>
              <a:rPr lang="es-CL" b="1" dirty="0"/>
              <a:t> role </a:t>
            </a:r>
            <a:r>
              <a:rPr lang="es-CL" b="1" dirty="0" err="1"/>
              <a:t>the</a:t>
            </a:r>
            <a:r>
              <a:rPr lang="es-CL" b="1" dirty="0"/>
              <a:t> </a:t>
            </a:r>
            <a:r>
              <a:rPr lang="es-CL" b="1" dirty="0" err="1"/>
              <a:t>projects</a:t>
            </a:r>
            <a:r>
              <a:rPr lang="es-CL" b="1" dirty="0"/>
              <a:t> can </a:t>
            </a:r>
            <a:r>
              <a:rPr lang="es-CL" b="1" dirty="0" err="1"/>
              <a:t>play</a:t>
            </a:r>
            <a:r>
              <a:rPr lang="es-CL" b="1" dirty="0"/>
              <a:t>?</a:t>
            </a:r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5240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Additional questions??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?</a:t>
            </a:r>
          </a:p>
          <a:p>
            <a:r>
              <a:rPr lang="en-GB" dirty="0" smtClean="0"/>
              <a:t>?</a:t>
            </a:r>
          </a:p>
          <a:p>
            <a:r>
              <a:rPr lang="en-GB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45755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Actions and steps to implement</a:t>
            </a:r>
            <a:br>
              <a:rPr lang="en-GB" dirty="0" smtClean="0"/>
            </a:br>
            <a:r>
              <a:rPr lang="en-GB" dirty="0" smtClean="0"/>
              <a:t>           </a:t>
            </a:r>
            <a:r>
              <a:rPr lang="en-GB" sz="2000" i="1" dirty="0" smtClean="0">
                <a:solidFill>
                  <a:srgbClr val="FF0000"/>
                </a:solidFill>
              </a:rPr>
              <a:t>what, when, who, how?</a:t>
            </a:r>
            <a:endParaRPr lang="en-GB" sz="2000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529013"/>
          </a:xfrm>
        </p:spPr>
        <p:txBody>
          <a:bodyPr/>
          <a:lstStyle/>
          <a:p>
            <a:r>
              <a:rPr lang="en-GB" sz="1600" dirty="0" smtClean="0"/>
              <a:t>Global Policy</a:t>
            </a:r>
            <a:r>
              <a:rPr lang="en-GB" sz="1600" dirty="0"/>
              <a:t>: </a:t>
            </a:r>
            <a:r>
              <a:rPr lang="en-GB" sz="1600" dirty="0" smtClean="0"/>
              <a:t>How to bring the right Stakeholders </a:t>
            </a:r>
            <a:r>
              <a:rPr lang="en-GB" sz="1600" dirty="0" smtClean="0"/>
              <a:t> GEANT, RED CLARA, IRD, RDA, EGI, </a:t>
            </a:r>
            <a:endParaRPr lang="en-GB" sz="1600" dirty="0" smtClean="0"/>
          </a:p>
          <a:p>
            <a:r>
              <a:rPr lang="en-GB" sz="1600" dirty="0" smtClean="0"/>
              <a:t>Synergy (working together)</a:t>
            </a:r>
            <a:r>
              <a:rPr lang="en-GB" sz="1600" dirty="0" smtClean="0"/>
              <a:t>: #D4Science – share project </a:t>
            </a:r>
            <a:r>
              <a:rPr lang="en-GB" sz="1600" dirty="0" err="1" smtClean="0"/>
              <a:t>url</a:t>
            </a:r>
            <a:r>
              <a:rPr lang="en-GB" sz="1600" dirty="0" smtClean="0"/>
              <a:t> – 3 slides to present the </a:t>
            </a:r>
            <a:r>
              <a:rPr lang="en-GB" sz="1600" dirty="0" smtClean="0"/>
              <a:t>expected outcome of </a:t>
            </a:r>
            <a:r>
              <a:rPr lang="en-GB" sz="1600" dirty="0" err="1" smtClean="0"/>
              <a:t>IntCoop</a:t>
            </a:r>
            <a:r>
              <a:rPr lang="en-GB" sz="1600" dirty="0" smtClean="0"/>
              <a:t> activity</a:t>
            </a:r>
            <a:endParaRPr lang="en-GB" sz="1600" dirty="0" smtClean="0"/>
          </a:p>
          <a:p>
            <a:r>
              <a:rPr lang="en-GB" sz="1600" dirty="0" smtClean="0"/>
              <a:t>Sustainability: </a:t>
            </a:r>
            <a:endParaRPr lang="en-GB" sz="1600" dirty="0" smtClean="0"/>
          </a:p>
          <a:p>
            <a:r>
              <a:rPr lang="en-GB" sz="1600" dirty="0" smtClean="0"/>
              <a:t>Common methods and tools</a:t>
            </a:r>
            <a:r>
              <a:rPr lang="en-GB" sz="1600" dirty="0"/>
              <a:t>: Collaborative </a:t>
            </a:r>
            <a:r>
              <a:rPr lang="en-GB" sz="1600" dirty="0" smtClean="0"/>
              <a:t>Platform </a:t>
            </a:r>
            <a:r>
              <a:rPr lang="en-GB" sz="1600" dirty="0"/>
              <a:t>Florencio (RED CLARA</a:t>
            </a:r>
            <a:r>
              <a:rPr lang="en-GB" sz="1600" dirty="0" smtClean="0"/>
              <a:t>)</a:t>
            </a:r>
          </a:p>
          <a:p>
            <a:r>
              <a:rPr lang="en-GB" sz="1600" dirty="0"/>
              <a:t>ICT for Development: GEANT, RED CLARA, IRD</a:t>
            </a:r>
          </a:p>
          <a:p>
            <a:r>
              <a:rPr lang="en-GB" sz="1600" dirty="0"/>
              <a:t>KPIs: Hilary (RDA) &amp; </a:t>
            </a:r>
            <a:r>
              <a:rPr lang="en-GB" sz="1600" dirty="0" err="1"/>
              <a:t>Ognjen</a:t>
            </a:r>
            <a:r>
              <a:rPr lang="en-GB" sz="1600" dirty="0"/>
              <a:t> (GRNET</a:t>
            </a:r>
            <a:r>
              <a:rPr lang="en-GB" sz="1600" dirty="0" smtClean="0"/>
              <a:t>)</a:t>
            </a:r>
            <a:endParaRPr lang="en-GB" sz="1600" dirty="0" smtClean="0"/>
          </a:p>
          <a:p>
            <a:r>
              <a:rPr lang="en-GB" sz="1600" dirty="0" smtClean="0"/>
              <a:t>Lessons learned</a:t>
            </a:r>
            <a:r>
              <a:rPr lang="en-GB" sz="1600" dirty="0" smtClean="0"/>
              <a:t>: </a:t>
            </a:r>
            <a:endParaRPr lang="en-GB" sz="1600" dirty="0" smtClean="0"/>
          </a:p>
          <a:p>
            <a:r>
              <a:rPr lang="en-GB" sz="1600" dirty="0" smtClean="0"/>
              <a:t>Wider take-</a:t>
            </a:r>
            <a:r>
              <a:rPr lang="en-GB" sz="1600" dirty="0" smtClean="0"/>
              <a:t>up:</a:t>
            </a:r>
            <a:endParaRPr lang="en-GB" sz="1600" dirty="0" smtClean="0"/>
          </a:p>
          <a:p>
            <a:r>
              <a:rPr lang="en-GB" sz="1600" dirty="0" smtClean="0"/>
              <a:t>Networking:</a:t>
            </a:r>
          </a:p>
          <a:p>
            <a:r>
              <a:rPr lang="en-GB" sz="1600" dirty="0" smtClean="0"/>
              <a:t>Catalogue of Service:</a:t>
            </a:r>
          </a:p>
          <a:p>
            <a:r>
              <a:rPr lang="en-GB" sz="1600" dirty="0" smtClean="0"/>
              <a:t>Dissemination:</a:t>
            </a:r>
          </a:p>
          <a:p>
            <a:r>
              <a:rPr lang="en-GB" sz="1600" dirty="0" smtClean="0"/>
              <a:t>Applications:</a:t>
            </a:r>
          </a:p>
          <a:p>
            <a:r>
              <a:rPr lang="en-GB" sz="1600" dirty="0" smtClean="0"/>
              <a:t>Federation:</a:t>
            </a:r>
          </a:p>
          <a:p>
            <a:endParaRPr lang="en-GB" sz="1600" dirty="0" smtClean="0"/>
          </a:p>
          <a:p>
            <a:endParaRPr lang="en-GB" sz="1600" dirty="0" smtClean="0"/>
          </a:p>
          <a:p>
            <a:endParaRPr lang="en-GB" sz="1600" dirty="0" smtClean="0"/>
          </a:p>
          <a:p>
            <a:endParaRPr lang="en-GB" sz="1600" dirty="0" smtClean="0"/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589349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pPr lvl="2"/>
            <a:endParaRPr lang="en-GB" dirty="0"/>
          </a:p>
          <a:p>
            <a:pPr lvl="2"/>
            <a:endParaRPr lang="en-GB" dirty="0" smtClean="0"/>
          </a:p>
          <a:p>
            <a:pPr lvl="2"/>
            <a:r>
              <a:rPr lang="en-GB" sz="4000" dirty="0" smtClean="0"/>
              <a:t>        </a:t>
            </a:r>
            <a:r>
              <a:rPr lang="en-GB" sz="8800" dirty="0" smtClean="0">
                <a:latin typeface="Brush Script MT" panose="03060802040406070304" pitchFamily="66" charset="0"/>
              </a:rPr>
              <a:t>Thanks  !</a:t>
            </a:r>
            <a:endParaRPr lang="en-GB" sz="8800" dirty="0"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577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7586</TotalTime>
  <Words>292</Words>
  <Application>Microsoft Macintosh PowerPoint</Application>
  <PresentationFormat>On-screen Show (4:3)</PresentationFormat>
  <Paragraphs>57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Blank</vt:lpstr>
      <vt:lpstr> eInfrastructure Concertation  International Co-operation  </vt:lpstr>
      <vt:lpstr>International co-operation concept</vt:lpstr>
      <vt:lpstr>INCO Group projects: Questions for discussion</vt:lpstr>
      <vt:lpstr>INCO Group projects: Questions for discussion</vt:lpstr>
      <vt:lpstr>Additional questions??</vt:lpstr>
      <vt:lpstr>Actions and steps to implement            what, when, who, how?</vt:lpstr>
      <vt:lpstr>PowerPoint Presentation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Innovation and e-Infrastructure</dc:title>
  <dc:creator>MORAIS PIRES Carlos (CNECT)</dc:creator>
  <cp:lastModifiedBy>Yannick LEGRE</cp:lastModifiedBy>
  <cp:revision>64</cp:revision>
  <dcterms:created xsi:type="dcterms:W3CDTF">2015-05-11T09:50:08Z</dcterms:created>
  <dcterms:modified xsi:type="dcterms:W3CDTF">2015-11-11T08:41:57Z</dcterms:modified>
</cp:coreProperties>
</file>